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75" r:id="rId1"/>
    <p:sldMasterId id="2147484087" r:id="rId2"/>
  </p:sldMasterIdLst>
  <p:notesMasterIdLst>
    <p:notesMasterId r:id="rId23"/>
  </p:notesMasterIdLst>
  <p:sldIdLst>
    <p:sldId id="286" r:id="rId3"/>
    <p:sldId id="274" r:id="rId4"/>
    <p:sldId id="257" r:id="rId5"/>
    <p:sldId id="259" r:id="rId6"/>
    <p:sldId id="276" r:id="rId7"/>
    <p:sldId id="258" r:id="rId8"/>
    <p:sldId id="277" r:id="rId9"/>
    <p:sldId id="260" r:id="rId10"/>
    <p:sldId id="261" r:id="rId11"/>
    <p:sldId id="278" r:id="rId12"/>
    <p:sldId id="279" r:id="rId13"/>
    <p:sldId id="280" r:id="rId14"/>
    <p:sldId id="281" r:id="rId15"/>
    <p:sldId id="282" r:id="rId16"/>
    <p:sldId id="283" r:id="rId17"/>
    <p:sldId id="284" r:id="rId18"/>
    <p:sldId id="270" r:id="rId19"/>
    <p:sldId id="272" r:id="rId20"/>
    <p:sldId id="285" r:id="rId21"/>
    <p:sldId id="275" r:id="rId22"/>
  </p:sldIdLst>
  <p:sldSz cx="9144000" cy="6858000" type="screen4x3"/>
  <p:notesSz cx="6858000" cy="9144000"/>
  <p:custDataLst>
    <p:tags r:id="rId24"/>
  </p:custDataLst>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33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45" autoAdjust="0"/>
    <p:restoredTop sz="94660"/>
  </p:normalViewPr>
  <p:slideViewPr>
    <p:cSldViewPr>
      <p:cViewPr>
        <p:scale>
          <a:sx n="80" d="100"/>
          <a:sy n="80" d="100"/>
        </p:scale>
        <p:origin x="-708" y="-58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C3DC06DB-4A77-48AD-A559-136B5B8CF102}" type="datetimeFigureOut">
              <a:rPr lang="it-IT"/>
              <a:pPr>
                <a:defRPr/>
              </a:pPr>
              <a:t>05/06/2017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B77B1E4D-7D1F-4922-AEEF-E01C3F834354}" type="slidenum">
              <a:rPr lang="it-IT"/>
              <a:pPr>
                <a:defRPr/>
              </a:pPr>
              <a:t>‹N›</a:t>
            </a:fld>
            <a:endParaRPr lang="it-IT"/>
          </a:p>
        </p:txBody>
      </p:sp>
    </p:spTree>
    <p:extLst>
      <p:ext uri="{BB962C8B-B14F-4D97-AF65-F5344CB8AC3E}">
        <p14:creationId xmlns:p14="http://schemas.microsoft.com/office/powerpoint/2010/main" val="34746612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048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16387"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0B7045-5CA2-45D6-9476-184CF7D737DF}" type="slidenum">
              <a:rPr lang="it-IT" smtClean="0"/>
              <a:pPr fontAlgn="base">
                <a:spcBef>
                  <a:spcPct val="0"/>
                </a:spcBef>
                <a:spcAft>
                  <a:spcPct val="0"/>
                </a:spcAft>
                <a:defRPr/>
              </a:pPr>
              <a:t>3</a:t>
            </a:fld>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pPr>
              <a:defRPr/>
            </a:pPr>
            <a:fld id="{A4A6E2C3-B3EC-4E37-AAB2-4629C6E0111D}" type="datetime1">
              <a:rPr lang="it-IT" smtClean="0"/>
              <a:pPr>
                <a:defRPr/>
              </a:pPr>
              <a:t>05/06/2017</a:t>
            </a:fld>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FEB5ACA3-D9C2-4AB8-83E6-B1B9D3DBDE45}" type="slidenum">
              <a:rPr lang="it-IT" smtClean="0"/>
              <a:pPr>
                <a:defRPr/>
              </a:pPr>
              <a:t>‹N›</a:t>
            </a:fld>
            <a:endParaRPr lang="it-IT"/>
          </a:p>
        </p:txBody>
      </p:sp>
    </p:spTree>
    <p:extLst>
      <p:ext uri="{BB962C8B-B14F-4D97-AF65-F5344CB8AC3E}">
        <p14:creationId xmlns:p14="http://schemas.microsoft.com/office/powerpoint/2010/main" val="3767660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a:defRPr/>
            </a:pPr>
            <a:fld id="{FD306EFF-2C37-4BF5-B1DB-729ED7FC999D}" type="datetime1">
              <a:rPr lang="it-IT" smtClean="0"/>
              <a:pPr>
                <a:defRPr/>
              </a:pPr>
              <a:t>05/06/2017</a:t>
            </a:fld>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58FC6E9A-02D0-4481-A441-2D687A28AC4B}" type="slidenum">
              <a:rPr lang="it-IT" smtClean="0"/>
              <a:pPr>
                <a:defRPr/>
              </a:pPr>
              <a:t>‹N›</a:t>
            </a:fld>
            <a:endParaRPr lang="it-IT"/>
          </a:p>
        </p:txBody>
      </p:sp>
    </p:spTree>
    <p:extLst>
      <p:ext uri="{BB962C8B-B14F-4D97-AF65-F5344CB8AC3E}">
        <p14:creationId xmlns:p14="http://schemas.microsoft.com/office/powerpoint/2010/main" val="812080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a:defRPr/>
            </a:pPr>
            <a:fld id="{A3D5A6A6-F10F-4124-8FB4-05E09AE6CC32}" type="datetime1">
              <a:rPr lang="it-IT" smtClean="0"/>
              <a:pPr>
                <a:defRPr/>
              </a:pPr>
              <a:t>05/06/2017</a:t>
            </a:fld>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B2704C94-3147-45CB-9F3D-A377E0A14D4C}" type="slidenum">
              <a:rPr lang="it-IT" smtClean="0"/>
              <a:pPr>
                <a:defRPr/>
              </a:pPr>
              <a:t>‹N›</a:t>
            </a:fld>
            <a:endParaRPr lang="it-IT"/>
          </a:p>
        </p:txBody>
      </p:sp>
    </p:spTree>
    <p:extLst>
      <p:ext uri="{BB962C8B-B14F-4D97-AF65-F5344CB8AC3E}">
        <p14:creationId xmlns:p14="http://schemas.microsoft.com/office/powerpoint/2010/main" val="15210331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28356C62-62E3-4639-89A4-2288F49CB962}" type="datetimeFigureOut">
              <a:rPr lang="it-IT" smtClean="0">
                <a:solidFill>
                  <a:prstClr val="black">
                    <a:tint val="75000"/>
                  </a:prstClr>
                </a:solidFill>
              </a:rPr>
              <a:pPr/>
              <a:t>05/06/2017</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AF65732C-663C-451A-A8B3-07B62C8F6A92}"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116879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8356C62-62E3-4639-89A4-2288F49CB962}" type="datetimeFigureOut">
              <a:rPr lang="it-IT" smtClean="0">
                <a:solidFill>
                  <a:prstClr val="black">
                    <a:tint val="75000"/>
                  </a:prstClr>
                </a:solidFill>
              </a:rPr>
              <a:pPr/>
              <a:t>05/06/2017</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AF65732C-663C-451A-A8B3-07B62C8F6A92}"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1057563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28356C62-62E3-4639-89A4-2288F49CB962}" type="datetimeFigureOut">
              <a:rPr lang="it-IT" smtClean="0">
                <a:solidFill>
                  <a:prstClr val="black">
                    <a:tint val="75000"/>
                  </a:prstClr>
                </a:solidFill>
              </a:rPr>
              <a:pPr/>
              <a:t>05/06/2017</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AF65732C-663C-451A-A8B3-07B62C8F6A92}"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9913478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28356C62-62E3-4639-89A4-2288F49CB962}" type="datetimeFigureOut">
              <a:rPr lang="it-IT" smtClean="0">
                <a:solidFill>
                  <a:prstClr val="black">
                    <a:tint val="75000"/>
                  </a:prstClr>
                </a:solidFill>
              </a:rPr>
              <a:pPr/>
              <a:t>05/06/2017</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AF65732C-663C-451A-A8B3-07B62C8F6A92}"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4737065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28356C62-62E3-4639-89A4-2288F49CB962}" type="datetimeFigureOut">
              <a:rPr lang="it-IT" smtClean="0">
                <a:solidFill>
                  <a:prstClr val="black">
                    <a:tint val="75000"/>
                  </a:prstClr>
                </a:solidFill>
              </a:rPr>
              <a:pPr/>
              <a:t>05/06/2017</a:t>
            </a:fld>
            <a:endParaRPr lang="it-IT">
              <a:solidFill>
                <a:prstClr val="black">
                  <a:tint val="75000"/>
                </a:prstClr>
              </a:solidFill>
            </a:endParaRPr>
          </a:p>
        </p:txBody>
      </p:sp>
      <p:sp>
        <p:nvSpPr>
          <p:cNvPr id="8" name="Segnaposto piè di pagina 7"/>
          <p:cNvSpPr>
            <a:spLocks noGrp="1"/>
          </p:cNvSpPr>
          <p:nvPr>
            <p:ph type="ftr" sz="quarter" idx="11"/>
          </p:nvPr>
        </p:nvSpPr>
        <p:spPr/>
        <p:txBody>
          <a:bodyPr/>
          <a:lstStyle/>
          <a:p>
            <a:endParaRPr lang="it-IT">
              <a:solidFill>
                <a:prstClr val="black">
                  <a:tint val="75000"/>
                </a:prstClr>
              </a:solidFill>
            </a:endParaRPr>
          </a:p>
        </p:txBody>
      </p:sp>
      <p:sp>
        <p:nvSpPr>
          <p:cNvPr id="9" name="Segnaposto numero diapositiva 8"/>
          <p:cNvSpPr>
            <a:spLocks noGrp="1"/>
          </p:cNvSpPr>
          <p:nvPr>
            <p:ph type="sldNum" sz="quarter" idx="12"/>
          </p:nvPr>
        </p:nvSpPr>
        <p:spPr/>
        <p:txBody>
          <a:bodyPr/>
          <a:lstStyle/>
          <a:p>
            <a:fld id="{AF65732C-663C-451A-A8B3-07B62C8F6A92}"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0078830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28356C62-62E3-4639-89A4-2288F49CB962}" type="datetimeFigureOut">
              <a:rPr lang="it-IT" smtClean="0">
                <a:solidFill>
                  <a:prstClr val="black">
                    <a:tint val="75000"/>
                  </a:prstClr>
                </a:solidFill>
              </a:rPr>
              <a:pPr/>
              <a:t>05/06/2017</a:t>
            </a:fld>
            <a:endParaRPr lang="it-IT">
              <a:solidFill>
                <a:prstClr val="black">
                  <a:tint val="75000"/>
                </a:prstClr>
              </a:solidFill>
            </a:endParaRPr>
          </a:p>
        </p:txBody>
      </p:sp>
      <p:sp>
        <p:nvSpPr>
          <p:cNvPr id="4" name="Segnaposto piè di pagina 3"/>
          <p:cNvSpPr>
            <a:spLocks noGrp="1"/>
          </p:cNvSpPr>
          <p:nvPr>
            <p:ph type="ftr" sz="quarter" idx="11"/>
          </p:nvPr>
        </p:nvSpPr>
        <p:spPr/>
        <p:txBody>
          <a:bodyPr/>
          <a:lstStyle/>
          <a:p>
            <a:endParaRPr lang="it-IT">
              <a:solidFill>
                <a:prstClr val="black">
                  <a:tint val="75000"/>
                </a:prstClr>
              </a:solidFill>
            </a:endParaRPr>
          </a:p>
        </p:txBody>
      </p:sp>
      <p:sp>
        <p:nvSpPr>
          <p:cNvPr id="5" name="Segnaposto numero diapositiva 4"/>
          <p:cNvSpPr>
            <a:spLocks noGrp="1"/>
          </p:cNvSpPr>
          <p:nvPr>
            <p:ph type="sldNum" sz="quarter" idx="12"/>
          </p:nvPr>
        </p:nvSpPr>
        <p:spPr/>
        <p:txBody>
          <a:bodyPr/>
          <a:lstStyle/>
          <a:p>
            <a:fld id="{AF65732C-663C-451A-A8B3-07B62C8F6A92}"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0762826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8356C62-62E3-4639-89A4-2288F49CB962}" type="datetimeFigureOut">
              <a:rPr lang="it-IT" smtClean="0">
                <a:solidFill>
                  <a:prstClr val="black">
                    <a:tint val="75000"/>
                  </a:prstClr>
                </a:solidFill>
              </a:rPr>
              <a:pPr/>
              <a:t>05/06/2017</a:t>
            </a:fld>
            <a:endParaRPr lang="it-IT">
              <a:solidFill>
                <a:prstClr val="black">
                  <a:tint val="75000"/>
                </a:prstClr>
              </a:solidFill>
            </a:endParaRPr>
          </a:p>
        </p:txBody>
      </p:sp>
      <p:sp>
        <p:nvSpPr>
          <p:cNvPr id="3" name="Segnaposto piè di pagina 2"/>
          <p:cNvSpPr>
            <a:spLocks noGrp="1"/>
          </p:cNvSpPr>
          <p:nvPr>
            <p:ph type="ftr" sz="quarter" idx="11"/>
          </p:nvPr>
        </p:nvSpPr>
        <p:spPr/>
        <p:txBody>
          <a:bodyPr/>
          <a:lstStyle/>
          <a:p>
            <a:endParaRPr lang="it-IT">
              <a:solidFill>
                <a:prstClr val="black">
                  <a:tint val="75000"/>
                </a:prstClr>
              </a:solidFill>
            </a:endParaRPr>
          </a:p>
        </p:txBody>
      </p:sp>
      <p:sp>
        <p:nvSpPr>
          <p:cNvPr id="4" name="Segnaposto numero diapositiva 3"/>
          <p:cNvSpPr>
            <a:spLocks noGrp="1"/>
          </p:cNvSpPr>
          <p:nvPr>
            <p:ph type="sldNum" sz="quarter" idx="12"/>
          </p:nvPr>
        </p:nvSpPr>
        <p:spPr/>
        <p:txBody>
          <a:bodyPr/>
          <a:lstStyle/>
          <a:p>
            <a:fld id="{AF65732C-663C-451A-A8B3-07B62C8F6A92}"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1549378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8356C62-62E3-4639-89A4-2288F49CB962}" type="datetimeFigureOut">
              <a:rPr lang="it-IT" smtClean="0">
                <a:solidFill>
                  <a:prstClr val="black">
                    <a:tint val="75000"/>
                  </a:prstClr>
                </a:solidFill>
              </a:rPr>
              <a:pPr/>
              <a:t>05/06/2017</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AF65732C-663C-451A-A8B3-07B62C8F6A92}"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562321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a:defRPr/>
            </a:pPr>
            <a:fld id="{5F8EF38A-2D72-44F1-8C96-CFFD6D3CDB88}" type="datetime1">
              <a:rPr lang="it-IT" smtClean="0"/>
              <a:pPr>
                <a:defRPr/>
              </a:pPr>
              <a:t>05/06/2017</a:t>
            </a:fld>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BAA99B33-115F-4D58-B80F-55EDD9164B36}" type="slidenum">
              <a:rPr lang="it-IT" smtClean="0"/>
              <a:pPr>
                <a:defRPr/>
              </a:pPr>
              <a:t>‹N›</a:t>
            </a:fld>
            <a:endParaRPr lang="it-IT"/>
          </a:p>
        </p:txBody>
      </p:sp>
    </p:spTree>
    <p:extLst>
      <p:ext uri="{BB962C8B-B14F-4D97-AF65-F5344CB8AC3E}">
        <p14:creationId xmlns:p14="http://schemas.microsoft.com/office/powerpoint/2010/main" val="13754980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8356C62-62E3-4639-89A4-2288F49CB962}" type="datetimeFigureOut">
              <a:rPr lang="it-IT" smtClean="0">
                <a:solidFill>
                  <a:prstClr val="black">
                    <a:tint val="75000"/>
                  </a:prstClr>
                </a:solidFill>
              </a:rPr>
              <a:pPr/>
              <a:t>05/06/2017</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AF65732C-663C-451A-A8B3-07B62C8F6A92}"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3270169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8356C62-62E3-4639-89A4-2288F49CB962}" type="datetimeFigureOut">
              <a:rPr lang="it-IT" smtClean="0">
                <a:solidFill>
                  <a:prstClr val="black">
                    <a:tint val="75000"/>
                  </a:prstClr>
                </a:solidFill>
              </a:rPr>
              <a:pPr/>
              <a:t>05/06/2017</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AF65732C-663C-451A-A8B3-07B62C8F6A92}"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41441205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8356C62-62E3-4639-89A4-2288F49CB962}" type="datetimeFigureOut">
              <a:rPr lang="it-IT" smtClean="0">
                <a:solidFill>
                  <a:prstClr val="black">
                    <a:tint val="75000"/>
                  </a:prstClr>
                </a:solidFill>
              </a:rPr>
              <a:pPr/>
              <a:t>05/06/2017</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AF65732C-663C-451A-A8B3-07B62C8F6A92}"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667638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pPr>
              <a:defRPr/>
            </a:pPr>
            <a:fld id="{8C7D37C4-78B4-4CDF-84EF-C22B4FD222DA}" type="datetime1">
              <a:rPr lang="it-IT" smtClean="0"/>
              <a:pPr>
                <a:defRPr/>
              </a:pPr>
              <a:t>05/06/2017</a:t>
            </a:fld>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69DC1752-0296-46A7-9424-5C318F2D262A}" type="slidenum">
              <a:rPr lang="it-IT" smtClean="0"/>
              <a:pPr>
                <a:defRPr/>
              </a:pPr>
              <a:t>‹N›</a:t>
            </a:fld>
            <a:endParaRPr lang="it-IT"/>
          </a:p>
        </p:txBody>
      </p:sp>
    </p:spTree>
    <p:extLst>
      <p:ext uri="{BB962C8B-B14F-4D97-AF65-F5344CB8AC3E}">
        <p14:creationId xmlns:p14="http://schemas.microsoft.com/office/powerpoint/2010/main" val="1904280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pPr>
              <a:defRPr/>
            </a:pPr>
            <a:fld id="{D5B9A14B-23D4-4A99-B4CB-03DF28998084}" type="datetime1">
              <a:rPr lang="it-IT" smtClean="0"/>
              <a:pPr>
                <a:defRPr/>
              </a:pPr>
              <a:t>05/06/2017</a:t>
            </a:fld>
            <a:endParaRPr lang="it-IT"/>
          </a:p>
        </p:txBody>
      </p:sp>
      <p:sp>
        <p:nvSpPr>
          <p:cNvPr id="6" name="Segnaposto piè di pagina 5"/>
          <p:cNvSpPr>
            <a:spLocks noGrp="1"/>
          </p:cNvSpPr>
          <p:nvPr>
            <p:ph type="ftr" sz="quarter" idx="11"/>
          </p:nvPr>
        </p:nvSpPr>
        <p:spPr/>
        <p:txBody>
          <a:bodyPr/>
          <a:lstStyle/>
          <a:p>
            <a:pPr>
              <a:defRPr/>
            </a:pPr>
            <a:endParaRPr lang="it-IT"/>
          </a:p>
        </p:txBody>
      </p:sp>
      <p:sp>
        <p:nvSpPr>
          <p:cNvPr id="7" name="Segnaposto numero diapositiva 6"/>
          <p:cNvSpPr>
            <a:spLocks noGrp="1"/>
          </p:cNvSpPr>
          <p:nvPr>
            <p:ph type="sldNum" sz="quarter" idx="12"/>
          </p:nvPr>
        </p:nvSpPr>
        <p:spPr/>
        <p:txBody>
          <a:bodyPr/>
          <a:lstStyle/>
          <a:p>
            <a:pPr>
              <a:defRPr/>
            </a:pPr>
            <a:fld id="{4DD13E33-251D-4E68-A8D3-7FDB3B061377}" type="slidenum">
              <a:rPr lang="it-IT" smtClean="0"/>
              <a:pPr>
                <a:defRPr/>
              </a:pPr>
              <a:t>‹N›</a:t>
            </a:fld>
            <a:endParaRPr lang="it-IT"/>
          </a:p>
        </p:txBody>
      </p:sp>
    </p:spTree>
    <p:extLst>
      <p:ext uri="{BB962C8B-B14F-4D97-AF65-F5344CB8AC3E}">
        <p14:creationId xmlns:p14="http://schemas.microsoft.com/office/powerpoint/2010/main" val="2104084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pPr>
              <a:defRPr/>
            </a:pPr>
            <a:fld id="{43E78327-82F9-43AF-8BA2-C7ADECD60DD1}" type="datetime1">
              <a:rPr lang="it-IT" smtClean="0"/>
              <a:pPr>
                <a:defRPr/>
              </a:pPr>
              <a:t>05/06/2017</a:t>
            </a:fld>
            <a:endParaRPr lang="it-IT"/>
          </a:p>
        </p:txBody>
      </p:sp>
      <p:sp>
        <p:nvSpPr>
          <p:cNvPr id="8" name="Segnaposto piè di pagina 7"/>
          <p:cNvSpPr>
            <a:spLocks noGrp="1"/>
          </p:cNvSpPr>
          <p:nvPr>
            <p:ph type="ftr" sz="quarter" idx="11"/>
          </p:nvPr>
        </p:nvSpPr>
        <p:spPr/>
        <p:txBody>
          <a:bodyPr/>
          <a:lstStyle/>
          <a:p>
            <a:pPr>
              <a:defRPr/>
            </a:pPr>
            <a:endParaRPr lang="it-IT"/>
          </a:p>
        </p:txBody>
      </p:sp>
      <p:sp>
        <p:nvSpPr>
          <p:cNvPr id="9" name="Segnaposto numero diapositiva 8"/>
          <p:cNvSpPr>
            <a:spLocks noGrp="1"/>
          </p:cNvSpPr>
          <p:nvPr>
            <p:ph type="sldNum" sz="quarter" idx="12"/>
          </p:nvPr>
        </p:nvSpPr>
        <p:spPr/>
        <p:txBody>
          <a:bodyPr/>
          <a:lstStyle/>
          <a:p>
            <a:pPr>
              <a:defRPr/>
            </a:pPr>
            <a:fld id="{C36582E0-30DF-42DF-B051-02FFE590B193}" type="slidenum">
              <a:rPr lang="it-IT" smtClean="0"/>
              <a:pPr>
                <a:defRPr/>
              </a:pPr>
              <a:t>‹N›</a:t>
            </a:fld>
            <a:endParaRPr lang="it-IT"/>
          </a:p>
        </p:txBody>
      </p:sp>
    </p:spTree>
    <p:extLst>
      <p:ext uri="{BB962C8B-B14F-4D97-AF65-F5344CB8AC3E}">
        <p14:creationId xmlns:p14="http://schemas.microsoft.com/office/powerpoint/2010/main" val="3878632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pPr>
              <a:defRPr/>
            </a:pPr>
            <a:fld id="{F593984B-F275-4B73-935C-FF59441AC0CE}" type="datetime1">
              <a:rPr lang="it-IT" smtClean="0"/>
              <a:pPr>
                <a:defRPr/>
              </a:pPr>
              <a:t>05/06/2017</a:t>
            </a:fld>
            <a:endParaRPr lang="it-IT"/>
          </a:p>
        </p:txBody>
      </p:sp>
      <p:sp>
        <p:nvSpPr>
          <p:cNvPr id="4" name="Segnaposto piè di pagina 3"/>
          <p:cNvSpPr>
            <a:spLocks noGrp="1"/>
          </p:cNvSpPr>
          <p:nvPr>
            <p:ph type="ftr" sz="quarter" idx="11"/>
          </p:nvPr>
        </p:nvSpPr>
        <p:spPr/>
        <p:txBody>
          <a:bodyPr/>
          <a:lstStyle/>
          <a:p>
            <a:pPr>
              <a:defRPr/>
            </a:pPr>
            <a:endParaRPr lang="it-IT"/>
          </a:p>
        </p:txBody>
      </p:sp>
      <p:sp>
        <p:nvSpPr>
          <p:cNvPr id="5" name="Segnaposto numero diapositiva 4"/>
          <p:cNvSpPr>
            <a:spLocks noGrp="1"/>
          </p:cNvSpPr>
          <p:nvPr>
            <p:ph type="sldNum" sz="quarter" idx="12"/>
          </p:nvPr>
        </p:nvSpPr>
        <p:spPr/>
        <p:txBody>
          <a:bodyPr/>
          <a:lstStyle/>
          <a:p>
            <a:pPr>
              <a:defRPr/>
            </a:pPr>
            <a:fld id="{E2F3B27A-FE0A-46DE-AC88-EC8CC0F464C1}" type="slidenum">
              <a:rPr lang="it-IT" smtClean="0"/>
              <a:pPr>
                <a:defRPr/>
              </a:pPr>
              <a:t>‹N›</a:t>
            </a:fld>
            <a:endParaRPr lang="it-IT"/>
          </a:p>
        </p:txBody>
      </p:sp>
    </p:spTree>
    <p:extLst>
      <p:ext uri="{BB962C8B-B14F-4D97-AF65-F5344CB8AC3E}">
        <p14:creationId xmlns:p14="http://schemas.microsoft.com/office/powerpoint/2010/main" val="3073543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pPr>
              <a:defRPr/>
            </a:pPr>
            <a:fld id="{FBE0A522-718C-4E58-8C35-A9A4F51CD556}" type="datetime1">
              <a:rPr lang="it-IT" smtClean="0"/>
              <a:pPr>
                <a:defRPr/>
              </a:pPr>
              <a:t>05/06/2017</a:t>
            </a:fld>
            <a:endParaRPr lang="it-IT"/>
          </a:p>
        </p:txBody>
      </p:sp>
      <p:sp>
        <p:nvSpPr>
          <p:cNvPr id="3" name="Segnaposto piè di pagina 2"/>
          <p:cNvSpPr>
            <a:spLocks noGrp="1"/>
          </p:cNvSpPr>
          <p:nvPr>
            <p:ph type="ftr" sz="quarter" idx="11"/>
          </p:nvPr>
        </p:nvSpPr>
        <p:spPr/>
        <p:txBody>
          <a:bodyPr/>
          <a:lstStyle/>
          <a:p>
            <a:pPr>
              <a:defRPr/>
            </a:pPr>
            <a:endParaRPr lang="it-IT"/>
          </a:p>
        </p:txBody>
      </p:sp>
      <p:sp>
        <p:nvSpPr>
          <p:cNvPr id="4" name="Segnaposto numero diapositiva 3"/>
          <p:cNvSpPr>
            <a:spLocks noGrp="1"/>
          </p:cNvSpPr>
          <p:nvPr>
            <p:ph type="sldNum" sz="quarter" idx="12"/>
          </p:nvPr>
        </p:nvSpPr>
        <p:spPr/>
        <p:txBody>
          <a:bodyPr/>
          <a:lstStyle/>
          <a:p>
            <a:pPr>
              <a:defRPr/>
            </a:pPr>
            <a:fld id="{4A9644E5-C9F1-44B7-9251-6F1874889086}" type="slidenum">
              <a:rPr lang="it-IT" smtClean="0"/>
              <a:pPr>
                <a:defRPr/>
              </a:pPr>
              <a:t>‹N›</a:t>
            </a:fld>
            <a:endParaRPr lang="it-IT"/>
          </a:p>
        </p:txBody>
      </p:sp>
    </p:spTree>
    <p:extLst>
      <p:ext uri="{BB962C8B-B14F-4D97-AF65-F5344CB8AC3E}">
        <p14:creationId xmlns:p14="http://schemas.microsoft.com/office/powerpoint/2010/main" val="926547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pPr>
              <a:defRPr/>
            </a:pPr>
            <a:fld id="{39202EE7-152D-4011-9E6D-1672F21457FF}" type="datetime1">
              <a:rPr lang="it-IT" smtClean="0"/>
              <a:pPr>
                <a:defRPr/>
              </a:pPr>
              <a:t>05/06/2017</a:t>
            </a:fld>
            <a:endParaRPr lang="it-IT"/>
          </a:p>
        </p:txBody>
      </p:sp>
      <p:sp>
        <p:nvSpPr>
          <p:cNvPr id="6" name="Segnaposto piè di pagina 5"/>
          <p:cNvSpPr>
            <a:spLocks noGrp="1"/>
          </p:cNvSpPr>
          <p:nvPr>
            <p:ph type="ftr" sz="quarter" idx="11"/>
          </p:nvPr>
        </p:nvSpPr>
        <p:spPr/>
        <p:txBody>
          <a:bodyPr/>
          <a:lstStyle/>
          <a:p>
            <a:pPr>
              <a:defRPr/>
            </a:pPr>
            <a:endParaRPr lang="it-IT"/>
          </a:p>
        </p:txBody>
      </p:sp>
      <p:sp>
        <p:nvSpPr>
          <p:cNvPr id="7" name="Segnaposto numero diapositiva 6"/>
          <p:cNvSpPr>
            <a:spLocks noGrp="1"/>
          </p:cNvSpPr>
          <p:nvPr>
            <p:ph type="sldNum" sz="quarter" idx="12"/>
          </p:nvPr>
        </p:nvSpPr>
        <p:spPr/>
        <p:txBody>
          <a:bodyPr/>
          <a:lstStyle/>
          <a:p>
            <a:pPr>
              <a:defRPr/>
            </a:pPr>
            <a:fld id="{996047E1-097C-4752-B5E9-DD8A41AEED65}" type="slidenum">
              <a:rPr lang="it-IT" smtClean="0"/>
              <a:pPr>
                <a:defRPr/>
              </a:pPr>
              <a:t>‹N›</a:t>
            </a:fld>
            <a:endParaRPr lang="it-IT"/>
          </a:p>
        </p:txBody>
      </p:sp>
    </p:spTree>
    <p:extLst>
      <p:ext uri="{BB962C8B-B14F-4D97-AF65-F5344CB8AC3E}">
        <p14:creationId xmlns:p14="http://schemas.microsoft.com/office/powerpoint/2010/main" val="355113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pPr>
              <a:defRPr/>
            </a:pPr>
            <a:fld id="{FF398445-1668-414B-9315-F524E1546B5F}" type="datetime1">
              <a:rPr lang="it-IT" smtClean="0"/>
              <a:pPr>
                <a:defRPr/>
              </a:pPr>
              <a:t>05/06/2017</a:t>
            </a:fld>
            <a:endParaRPr lang="it-IT"/>
          </a:p>
        </p:txBody>
      </p:sp>
      <p:sp>
        <p:nvSpPr>
          <p:cNvPr id="6" name="Segnaposto piè di pagina 5"/>
          <p:cNvSpPr>
            <a:spLocks noGrp="1"/>
          </p:cNvSpPr>
          <p:nvPr>
            <p:ph type="ftr" sz="quarter" idx="11"/>
          </p:nvPr>
        </p:nvSpPr>
        <p:spPr/>
        <p:txBody>
          <a:bodyPr/>
          <a:lstStyle/>
          <a:p>
            <a:pPr>
              <a:defRPr/>
            </a:pPr>
            <a:endParaRPr lang="it-IT"/>
          </a:p>
        </p:txBody>
      </p:sp>
      <p:sp>
        <p:nvSpPr>
          <p:cNvPr id="7" name="Segnaposto numero diapositiva 6"/>
          <p:cNvSpPr>
            <a:spLocks noGrp="1"/>
          </p:cNvSpPr>
          <p:nvPr>
            <p:ph type="sldNum" sz="quarter" idx="12"/>
          </p:nvPr>
        </p:nvSpPr>
        <p:spPr/>
        <p:txBody>
          <a:bodyPr/>
          <a:lstStyle/>
          <a:p>
            <a:pPr>
              <a:defRPr/>
            </a:pPr>
            <a:fld id="{EAD52A01-70F8-4F35-AF70-D17CC6893A3B}" type="slidenum">
              <a:rPr lang="it-IT" smtClean="0"/>
              <a:pPr>
                <a:defRPr/>
              </a:pPr>
              <a:t>‹N›</a:t>
            </a:fld>
            <a:endParaRPr lang="it-IT"/>
          </a:p>
        </p:txBody>
      </p:sp>
    </p:spTree>
    <p:extLst>
      <p:ext uri="{BB962C8B-B14F-4D97-AF65-F5344CB8AC3E}">
        <p14:creationId xmlns:p14="http://schemas.microsoft.com/office/powerpoint/2010/main" val="3189952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0C1774C1-8232-4AD4-98E3-FF9D227AA803}" type="datetime1">
              <a:rPr lang="it-IT" smtClean="0"/>
              <a:pPr>
                <a:defRPr/>
              </a:pPr>
              <a:t>05/06/2017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4DEF7FC-9A34-4D83-A6B5-90AA305D884A}" type="slidenum">
              <a:rPr lang="it-IT" smtClean="0"/>
              <a:pPr>
                <a:defRPr/>
              </a:pPr>
              <a:t>‹N›</a:t>
            </a:fld>
            <a:endParaRPr lang="it-IT"/>
          </a:p>
        </p:txBody>
      </p:sp>
    </p:spTree>
    <p:extLst>
      <p:ext uri="{BB962C8B-B14F-4D97-AF65-F5344CB8AC3E}">
        <p14:creationId xmlns:p14="http://schemas.microsoft.com/office/powerpoint/2010/main" val="574519153"/>
      </p:ext>
    </p:extLst>
  </p:cSld>
  <p:clrMap bg1="lt1" tx1="dk1" bg2="lt2" tx2="dk2" accent1="accent1" accent2="accent2" accent3="accent3" accent4="accent4" accent5="accent5" accent6="accent6" hlink="hlink" folHlink="folHlink"/>
  <p:sldLayoutIdLst>
    <p:sldLayoutId id="2147484076" r:id="rId1"/>
    <p:sldLayoutId id="2147484077" r:id="rId2"/>
    <p:sldLayoutId id="2147484078" r:id="rId3"/>
    <p:sldLayoutId id="2147484079" r:id="rId4"/>
    <p:sldLayoutId id="2147484080" r:id="rId5"/>
    <p:sldLayoutId id="2147484081" r:id="rId6"/>
    <p:sldLayoutId id="2147484082" r:id="rId7"/>
    <p:sldLayoutId id="2147484083" r:id="rId8"/>
    <p:sldLayoutId id="2147484084" r:id="rId9"/>
    <p:sldLayoutId id="2147484085" r:id="rId10"/>
    <p:sldLayoutId id="2147484086"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28356C62-62E3-4639-89A4-2288F49CB962}" type="datetimeFigureOut">
              <a:rPr lang="it-IT" smtClean="0">
                <a:solidFill>
                  <a:prstClr val="black">
                    <a:tint val="75000"/>
                  </a:prstClr>
                </a:solidFill>
                <a:latin typeface="Calibri"/>
              </a:rPr>
              <a:pPr fontAlgn="auto">
                <a:spcBef>
                  <a:spcPts val="0"/>
                </a:spcBef>
                <a:spcAft>
                  <a:spcPts val="0"/>
                </a:spcAft>
              </a:pPr>
              <a:t>05/06/2017</a:t>
            </a:fld>
            <a:endParaRPr lang="it-IT">
              <a:solidFill>
                <a:prstClr val="black">
                  <a:tint val="75000"/>
                </a:prstClr>
              </a:solidFill>
              <a:latin typeface="Calibri"/>
            </a:endParaRPr>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it-IT">
              <a:solidFill>
                <a:prstClr val="black">
                  <a:tint val="75000"/>
                </a:prstClr>
              </a:solidFill>
              <a:latin typeface="Calibri"/>
            </a:endParaRP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AF65732C-663C-451A-A8B3-07B62C8F6A92}" type="slidenum">
              <a:rPr lang="it-IT" smtClean="0">
                <a:solidFill>
                  <a:prstClr val="black">
                    <a:tint val="75000"/>
                  </a:prstClr>
                </a:solidFill>
                <a:latin typeface="Calibri"/>
              </a:rPr>
              <a:pPr fontAlgn="auto">
                <a:spcBef>
                  <a:spcPts val="0"/>
                </a:spcBef>
                <a:spcAft>
                  <a:spcPts val="0"/>
                </a:spcAft>
              </a:pPr>
              <a:t>‹N›</a:t>
            </a:fld>
            <a:endParaRPr lang="it-IT">
              <a:solidFill>
                <a:prstClr val="black">
                  <a:tint val="75000"/>
                </a:prstClr>
              </a:solidFill>
              <a:latin typeface="Calibri"/>
            </a:endParaRPr>
          </a:p>
        </p:txBody>
      </p:sp>
    </p:spTree>
    <p:extLst>
      <p:ext uri="{BB962C8B-B14F-4D97-AF65-F5344CB8AC3E}">
        <p14:creationId xmlns:p14="http://schemas.microsoft.com/office/powerpoint/2010/main" val="3392275029"/>
      </p:ext>
    </p:extLst>
  </p:cSld>
  <p:clrMap bg1="lt1" tx1="dk1" bg2="lt2" tx2="dk2" accent1="accent1" accent2="accent2" accent3="accent3" accent4="accent4" accent5="accent5" accent6="accent6" hlink="hlink" folHlink="folHlink"/>
  <p:sldLayoutIdLst>
    <p:sldLayoutId id="2147484088" r:id="rId1"/>
    <p:sldLayoutId id="2147484089" r:id="rId2"/>
    <p:sldLayoutId id="2147484090" r:id="rId3"/>
    <p:sldLayoutId id="2147484091" r:id="rId4"/>
    <p:sldLayoutId id="2147484092" r:id="rId5"/>
    <p:sldLayoutId id="2147484093" r:id="rId6"/>
    <p:sldLayoutId id="2147484094" r:id="rId7"/>
    <p:sldLayoutId id="2147484095" r:id="rId8"/>
    <p:sldLayoutId id="2147484096" r:id="rId9"/>
    <p:sldLayoutId id="2147484097" r:id="rId10"/>
    <p:sldLayoutId id="214748409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51520" y="6093296"/>
            <a:ext cx="8640960" cy="576064"/>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it-IT">
              <a:solidFill>
                <a:prstClr val="white"/>
              </a:solidFill>
            </a:endParaRPr>
          </a:p>
        </p:txBody>
      </p:sp>
      <p:sp>
        <p:nvSpPr>
          <p:cNvPr id="5" name="CasellaDiTesto 4"/>
          <p:cNvSpPr txBox="1"/>
          <p:nvPr/>
        </p:nvSpPr>
        <p:spPr>
          <a:xfrm>
            <a:off x="395536" y="6093296"/>
            <a:ext cx="8424936" cy="523220"/>
          </a:xfrm>
          <a:prstGeom prst="rect">
            <a:avLst/>
          </a:prstGeom>
          <a:noFill/>
        </p:spPr>
        <p:txBody>
          <a:bodyPr wrap="square" rtlCol="0">
            <a:spAutoFit/>
          </a:bodyPr>
          <a:lstStyle/>
          <a:p>
            <a:pPr algn="ctr" fontAlgn="auto">
              <a:spcBef>
                <a:spcPts val="0"/>
              </a:spcBef>
              <a:spcAft>
                <a:spcPts val="0"/>
              </a:spcAft>
            </a:pPr>
            <a:r>
              <a:rPr lang="it-IT" sz="2800" b="1" dirty="0" smtClean="0">
                <a:solidFill>
                  <a:prstClr val="white"/>
                </a:solidFill>
                <a:latin typeface="Calibri"/>
              </a:rPr>
              <a:t>www.joinacademy.it</a:t>
            </a:r>
            <a:endParaRPr lang="it-IT" sz="2800" b="1" dirty="0">
              <a:solidFill>
                <a:prstClr val="white"/>
              </a:solidFill>
              <a:latin typeface="Calibri"/>
            </a:endParaRPr>
          </a:p>
        </p:txBody>
      </p:sp>
      <p:sp>
        <p:nvSpPr>
          <p:cNvPr id="6" name="Rettangolo 5"/>
          <p:cNvSpPr/>
          <p:nvPr/>
        </p:nvSpPr>
        <p:spPr>
          <a:xfrm>
            <a:off x="251520" y="5949280"/>
            <a:ext cx="8640960" cy="144016"/>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it-IT">
              <a:solidFill>
                <a:prstClr val="white"/>
              </a:solidFill>
            </a:endParaRPr>
          </a:p>
        </p:txBody>
      </p:sp>
      <p:pic>
        <p:nvPicPr>
          <p:cNvPr id="7" name="Immagine 6" descr="Logo Join.jpg"/>
          <p:cNvPicPr>
            <a:picLocks noChangeAspect="1"/>
          </p:cNvPicPr>
          <p:nvPr/>
        </p:nvPicPr>
        <p:blipFill>
          <a:blip r:embed="rId2" cstate="print"/>
          <a:stretch>
            <a:fillRect/>
          </a:stretch>
        </p:blipFill>
        <p:spPr>
          <a:xfrm>
            <a:off x="1043608" y="260648"/>
            <a:ext cx="3749402" cy="3749402"/>
          </a:xfrm>
          <a:prstGeom prst="rect">
            <a:avLst/>
          </a:prstGeom>
        </p:spPr>
      </p:pic>
      <p:sp>
        <p:nvSpPr>
          <p:cNvPr id="14" name="CasellaDiTesto 13"/>
          <p:cNvSpPr txBox="1"/>
          <p:nvPr/>
        </p:nvSpPr>
        <p:spPr>
          <a:xfrm>
            <a:off x="323528" y="4102621"/>
            <a:ext cx="8568952" cy="1846659"/>
          </a:xfrm>
          <a:prstGeom prst="rect">
            <a:avLst/>
          </a:prstGeom>
          <a:noFill/>
        </p:spPr>
        <p:txBody>
          <a:bodyPr wrap="square" rtlCol="0">
            <a:spAutoFit/>
          </a:bodyPr>
          <a:lstStyle/>
          <a:p>
            <a:pPr algn="ctr" fontAlgn="auto">
              <a:spcBef>
                <a:spcPts val="0"/>
              </a:spcBef>
              <a:spcAft>
                <a:spcPts val="0"/>
              </a:spcAft>
            </a:pPr>
            <a:r>
              <a:rPr lang="it-IT" sz="2400" b="1" dirty="0" smtClean="0">
                <a:solidFill>
                  <a:srgbClr val="FF0000"/>
                </a:solidFill>
                <a:latin typeface="Calibri"/>
              </a:rPr>
              <a:t>Corso di alta formazione professionale per Patrocinatore Stragiudiziale </a:t>
            </a:r>
          </a:p>
          <a:p>
            <a:pPr algn="ctr" fontAlgn="auto">
              <a:spcBef>
                <a:spcPts val="0"/>
              </a:spcBef>
              <a:spcAft>
                <a:spcPts val="0"/>
              </a:spcAft>
            </a:pPr>
            <a:r>
              <a:rPr lang="it-IT" sz="1600" b="1" dirty="0" smtClean="0">
                <a:solidFill>
                  <a:prstClr val="black"/>
                </a:solidFill>
                <a:latin typeface="Calibri"/>
              </a:rPr>
              <a:t>(Professionista del risarcimento del danno – Ramo infortunistica stradale)</a:t>
            </a:r>
            <a:endParaRPr lang="it-IT" sz="1400" b="1" dirty="0" smtClean="0">
              <a:solidFill>
                <a:prstClr val="black"/>
              </a:solidFill>
              <a:latin typeface="Calibri"/>
            </a:endParaRPr>
          </a:p>
          <a:p>
            <a:pPr algn="ctr" fontAlgn="auto">
              <a:spcBef>
                <a:spcPts val="0"/>
              </a:spcBef>
              <a:spcAft>
                <a:spcPts val="0"/>
              </a:spcAft>
            </a:pPr>
            <a:r>
              <a:rPr lang="it-IT" sz="1400" b="1" dirty="0" smtClean="0">
                <a:solidFill>
                  <a:prstClr val="black"/>
                </a:solidFill>
                <a:latin typeface="Calibri"/>
              </a:rPr>
              <a:t>Legge 04/2013 – Norma Tecnica UNI 11477</a:t>
            </a:r>
            <a:endParaRPr lang="it-IT" sz="2000" b="1" dirty="0" smtClean="0">
              <a:solidFill>
                <a:prstClr val="black"/>
              </a:solidFill>
              <a:latin typeface="Calibri"/>
            </a:endParaRPr>
          </a:p>
          <a:p>
            <a:pPr algn="ctr" fontAlgn="auto">
              <a:spcBef>
                <a:spcPts val="0"/>
              </a:spcBef>
              <a:spcAft>
                <a:spcPts val="0"/>
              </a:spcAft>
            </a:pPr>
            <a:endParaRPr lang="it-IT" b="1" dirty="0" smtClean="0">
              <a:solidFill>
                <a:prstClr val="black"/>
              </a:solidFill>
              <a:latin typeface="Calibri"/>
            </a:endParaRPr>
          </a:p>
          <a:p>
            <a:pPr algn="ctr" fontAlgn="auto">
              <a:spcBef>
                <a:spcPts val="0"/>
              </a:spcBef>
              <a:spcAft>
                <a:spcPts val="0"/>
              </a:spcAft>
            </a:pPr>
            <a:r>
              <a:rPr lang="it-IT" b="1" dirty="0" smtClean="0">
                <a:solidFill>
                  <a:prstClr val="black"/>
                </a:solidFill>
                <a:latin typeface="Calibri"/>
              </a:rPr>
              <a:t>Modulo </a:t>
            </a:r>
            <a:r>
              <a:rPr lang="it-IT" b="1" dirty="0" smtClean="0">
                <a:solidFill>
                  <a:prstClr val="black"/>
                </a:solidFill>
                <a:latin typeface="Calibri"/>
              </a:rPr>
              <a:t>17 </a:t>
            </a:r>
            <a:r>
              <a:rPr lang="it-IT" b="1" dirty="0" smtClean="0">
                <a:solidFill>
                  <a:prstClr val="black"/>
                </a:solidFill>
                <a:latin typeface="Calibri"/>
              </a:rPr>
              <a:t>– </a:t>
            </a:r>
            <a:r>
              <a:rPr lang="it-IT" b="1" dirty="0" smtClean="0">
                <a:solidFill>
                  <a:prstClr val="black"/>
                </a:solidFill>
                <a:latin typeface="Calibri"/>
              </a:rPr>
              <a:t>Il ruolo del Consulente come figura professionale ed il C.T.U.</a:t>
            </a:r>
            <a:endParaRPr lang="it-IT" b="1" dirty="0">
              <a:solidFill>
                <a:prstClr val="black"/>
              </a:solidFill>
              <a:latin typeface="Calibri"/>
            </a:endParaRPr>
          </a:p>
        </p:txBody>
      </p:sp>
      <p:pic>
        <p:nvPicPr>
          <p:cNvPr id="15" name="Immagine 14" descr="LOGO ISO 9001.jpg"/>
          <p:cNvPicPr>
            <a:picLocks noChangeAspect="1"/>
          </p:cNvPicPr>
          <p:nvPr/>
        </p:nvPicPr>
        <p:blipFill>
          <a:blip r:embed="rId3" cstate="print"/>
          <a:stretch>
            <a:fillRect/>
          </a:stretch>
        </p:blipFill>
        <p:spPr>
          <a:xfrm>
            <a:off x="5978611" y="1255350"/>
            <a:ext cx="2049773" cy="2245658"/>
          </a:xfrm>
          <a:prstGeom prst="rect">
            <a:avLst/>
          </a:prstGeom>
        </p:spPr>
      </p:pic>
    </p:spTree>
    <p:extLst>
      <p:ext uri="{BB962C8B-B14F-4D97-AF65-F5344CB8AC3E}">
        <p14:creationId xmlns:p14="http://schemas.microsoft.com/office/powerpoint/2010/main" val="1966446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asellaDiTesto 3"/>
          <p:cNvSpPr txBox="1">
            <a:spLocks noChangeArrowheads="1"/>
          </p:cNvSpPr>
          <p:nvPr/>
        </p:nvSpPr>
        <p:spPr bwMode="auto">
          <a:xfrm>
            <a:off x="285720" y="1285860"/>
            <a:ext cx="8572560" cy="4247317"/>
          </a:xfrm>
          <a:prstGeom prst="rect">
            <a:avLst/>
          </a:prstGeom>
          <a:noFill/>
          <a:ln w="9525">
            <a:noFill/>
            <a:miter lim="800000"/>
            <a:headEnd/>
            <a:tailEnd/>
          </a:ln>
        </p:spPr>
        <p:txBody>
          <a:bodyPr wrap="square">
            <a:spAutoFit/>
          </a:bodyPr>
          <a:lstStyle/>
          <a:p>
            <a:pPr algn="ctr"/>
            <a:r>
              <a:rPr lang="it-IT" sz="2400" dirty="0" smtClean="0">
                <a:latin typeface="Arial Black" pitchFamily="34" charset="0"/>
              </a:rPr>
              <a:t>Nei confronti di se stesso, il Consulente dovrà:</a:t>
            </a:r>
          </a:p>
          <a:p>
            <a:pPr algn="ctr"/>
            <a:endParaRPr lang="it-IT" sz="1000" dirty="0" smtClean="0">
              <a:latin typeface="Arial Black" pitchFamily="34" charset="0"/>
            </a:endParaRPr>
          </a:p>
          <a:p>
            <a:pPr algn="ctr"/>
            <a:r>
              <a:rPr lang="it-IT" sz="2000" dirty="0" smtClean="0">
                <a:solidFill>
                  <a:srgbClr val="FF0000"/>
                </a:solidFill>
                <a:latin typeface="Arial Black" pitchFamily="34" charset="0"/>
              </a:rPr>
              <a:t>►</a:t>
            </a:r>
            <a:r>
              <a:rPr lang="it-IT" sz="2000" dirty="0" smtClean="0">
                <a:latin typeface="Arial Black" pitchFamily="34" charset="0"/>
              </a:rPr>
              <a:t> non sostenere cose che non possa provare o dimostrare;</a:t>
            </a:r>
          </a:p>
          <a:p>
            <a:pPr algn="ctr"/>
            <a:endParaRPr lang="it-IT" sz="400" dirty="0" smtClean="0">
              <a:latin typeface="Arial Black" pitchFamily="34" charset="0"/>
            </a:endParaRPr>
          </a:p>
          <a:p>
            <a:pPr algn="ctr"/>
            <a:r>
              <a:rPr lang="it-IT" sz="2000" dirty="0" smtClean="0">
                <a:solidFill>
                  <a:srgbClr val="FF0000"/>
                </a:solidFill>
                <a:latin typeface="Arial Black" pitchFamily="34" charset="0"/>
              </a:rPr>
              <a:t>►</a:t>
            </a:r>
            <a:r>
              <a:rPr lang="it-IT" sz="2000" dirty="0" smtClean="0">
                <a:latin typeface="Arial Black" pitchFamily="34" charset="0"/>
              </a:rPr>
              <a:t> accettare il principio della necessità di un continuo aggiornamento delle proprie conoscenze;</a:t>
            </a:r>
          </a:p>
          <a:p>
            <a:pPr algn="ctr"/>
            <a:endParaRPr lang="it-IT" sz="400" dirty="0" smtClean="0">
              <a:latin typeface="Arial Black" pitchFamily="34" charset="0"/>
            </a:endParaRPr>
          </a:p>
          <a:p>
            <a:pPr algn="ctr"/>
            <a:r>
              <a:rPr lang="it-IT" sz="2000" dirty="0" smtClean="0">
                <a:solidFill>
                  <a:srgbClr val="FF0000"/>
                </a:solidFill>
                <a:latin typeface="Arial Black" pitchFamily="34" charset="0"/>
              </a:rPr>
              <a:t>►</a:t>
            </a:r>
            <a:r>
              <a:rPr lang="it-IT" sz="2000" dirty="0" smtClean="0">
                <a:latin typeface="Arial Black" pitchFamily="34" charset="0"/>
              </a:rPr>
              <a:t> avere l'onestà mentale di controllare sempre le proprie opinioni, con gli opportuni scambi di punti di vista;</a:t>
            </a:r>
          </a:p>
          <a:p>
            <a:pPr algn="ctr"/>
            <a:endParaRPr lang="it-IT" sz="400" dirty="0" smtClean="0">
              <a:latin typeface="Arial Black" pitchFamily="34" charset="0"/>
            </a:endParaRPr>
          </a:p>
          <a:p>
            <a:pPr algn="ctr"/>
            <a:r>
              <a:rPr lang="it-IT" sz="2000" dirty="0" smtClean="0">
                <a:solidFill>
                  <a:srgbClr val="FF0000"/>
                </a:solidFill>
                <a:latin typeface="Arial Black" pitchFamily="34" charset="0"/>
              </a:rPr>
              <a:t>►</a:t>
            </a:r>
            <a:r>
              <a:rPr lang="it-IT" sz="2000" dirty="0" smtClean="0">
                <a:latin typeface="Arial Black" pitchFamily="34" charset="0"/>
              </a:rPr>
              <a:t> considerare come un fatto necessario il prendersi cura di migliorare la propria immagine pur astenendosi dal fare qualsiasi pubblicità personale;</a:t>
            </a:r>
            <a:br>
              <a:rPr lang="it-IT" sz="2000" dirty="0" smtClean="0">
                <a:latin typeface="Arial Black" pitchFamily="34" charset="0"/>
              </a:rPr>
            </a:br>
            <a:endParaRPr lang="it-IT" sz="400" dirty="0" smtClean="0">
              <a:latin typeface="Arial Black" pitchFamily="34" charset="0"/>
            </a:endParaRPr>
          </a:p>
          <a:p>
            <a:pPr algn="ctr"/>
            <a:r>
              <a:rPr lang="it-IT" sz="2000" dirty="0" smtClean="0">
                <a:solidFill>
                  <a:srgbClr val="FF0000"/>
                </a:solidFill>
                <a:latin typeface="Arial Black" pitchFamily="34" charset="0"/>
              </a:rPr>
              <a:t>►</a:t>
            </a:r>
            <a:r>
              <a:rPr lang="it-IT" sz="2000" dirty="0" smtClean="0">
                <a:latin typeface="Arial Black" pitchFamily="34" charset="0"/>
              </a:rPr>
              <a:t> richiedere il pagamento delle proprie prestazioni al mandante, escludendo dal compenso economico qualsiasi vantaggio di altra natura.</a:t>
            </a:r>
            <a:endParaRPr lang="it-IT" sz="2000" dirty="0">
              <a:latin typeface="Arial Black" pitchFamily="34" charset="0"/>
            </a:endParaRPr>
          </a:p>
        </p:txBody>
      </p:sp>
      <p:sp>
        <p:nvSpPr>
          <p:cNvPr id="11269" name="CasellaDiTesto 7"/>
          <p:cNvSpPr txBox="1">
            <a:spLocks noChangeArrowheads="1"/>
          </p:cNvSpPr>
          <p:nvPr/>
        </p:nvSpPr>
        <p:spPr bwMode="auto">
          <a:xfrm>
            <a:off x="285720" y="500042"/>
            <a:ext cx="8501121" cy="646331"/>
          </a:xfrm>
          <a:prstGeom prst="rect">
            <a:avLst/>
          </a:prstGeom>
          <a:noFill/>
          <a:ln w="9525">
            <a:noFill/>
            <a:miter lim="800000"/>
            <a:headEnd/>
            <a:tailEnd/>
          </a:ln>
        </p:spPr>
        <p:txBody>
          <a:bodyPr wrap="square">
            <a:spAutoFit/>
          </a:bodyPr>
          <a:lstStyle/>
          <a:p>
            <a:pPr algn="ctr"/>
            <a:r>
              <a:rPr lang="it-IT" sz="3600" dirty="0">
                <a:solidFill>
                  <a:schemeClr val="tx1">
                    <a:lumMod val="50000"/>
                    <a:lumOff val="50000"/>
                  </a:schemeClr>
                </a:solidFill>
                <a:latin typeface="Arial Black" pitchFamily="34" charset="0"/>
              </a:rPr>
              <a:t>Doveri </a:t>
            </a:r>
            <a:r>
              <a:rPr lang="it-IT" sz="3600" dirty="0" smtClean="0">
                <a:solidFill>
                  <a:schemeClr val="tx1">
                    <a:lumMod val="50000"/>
                    <a:lumOff val="50000"/>
                  </a:schemeClr>
                </a:solidFill>
                <a:latin typeface="Arial Black" pitchFamily="34" charset="0"/>
              </a:rPr>
              <a:t>verso se stesso</a:t>
            </a:r>
            <a:endParaRPr lang="it-IT" sz="3600" dirty="0">
              <a:solidFill>
                <a:schemeClr val="tx1">
                  <a:lumMod val="50000"/>
                  <a:lumOff val="50000"/>
                </a:schemeClr>
              </a:solidFill>
              <a:latin typeface="Arial Black" pitchFamily="34" charset="0"/>
            </a:endParaRPr>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88" y="5734893"/>
            <a:ext cx="86566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asellaDiTesto 3"/>
          <p:cNvSpPr txBox="1">
            <a:spLocks noChangeArrowheads="1"/>
          </p:cNvSpPr>
          <p:nvPr/>
        </p:nvSpPr>
        <p:spPr bwMode="auto">
          <a:xfrm>
            <a:off x="0" y="1071546"/>
            <a:ext cx="9144000" cy="4308872"/>
          </a:xfrm>
          <a:prstGeom prst="rect">
            <a:avLst/>
          </a:prstGeom>
          <a:noFill/>
          <a:ln w="9525">
            <a:noFill/>
            <a:miter lim="800000"/>
            <a:headEnd/>
            <a:tailEnd/>
          </a:ln>
        </p:spPr>
        <p:txBody>
          <a:bodyPr wrap="square">
            <a:spAutoFit/>
          </a:bodyPr>
          <a:lstStyle/>
          <a:p>
            <a:pPr algn="ctr"/>
            <a:r>
              <a:rPr lang="it-IT" sz="2400" dirty="0" smtClean="0">
                <a:latin typeface="Arial Black" pitchFamily="34" charset="0"/>
              </a:rPr>
              <a:t>Nei confronti dei mandanti, il Consulente dovrà:</a:t>
            </a:r>
          </a:p>
          <a:p>
            <a:pPr algn="ctr"/>
            <a:endParaRPr lang="it-IT" sz="1000" dirty="0" smtClean="0">
              <a:latin typeface="Arial Black" pitchFamily="34" charset="0"/>
            </a:endParaRPr>
          </a:p>
          <a:p>
            <a:pPr algn="ctr"/>
            <a:r>
              <a:rPr lang="it-IT" sz="2000" dirty="0" smtClean="0">
                <a:solidFill>
                  <a:srgbClr val="FF0000"/>
                </a:solidFill>
                <a:latin typeface="Arial Black" pitchFamily="34" charset="0"/>
              </a:rPr>
              <a:t>►</a:t>
            </a:r>
            <a:r>
              <a:rPr lang="it-IT" sz="2000" dirty="0" smtClean="0">
                <a:latin typeface="Arial Black" pitchFamily="34" charset="0"/>
              </a:rPr>
              <a:t> ottemperare ai propri doveri in assoluta indipendenza;</a:t>
            </a:r>
          </a:p>
          <a:p>
            <a:pPr algn="ctr"/>
            <a:endParaRPr lang="it-IT" sz="400" dirty="0" smtClean="0">
              <a:latin typeface="Arial Black" pitchFamily="34" charset="0"/>
            </a:endParaRPr>
          </a:p>
          <a:p>
            <a:pPr algn="ctr"/>
            <a:r>
              <a:rPr lang="it-IT" sz="2000" dirty="0" smtClean="0">
                <a:solidFill>
                  <a:srgbClr val="FF0000"/>
                </a:solidFill>
                <a:latin typeface="Arial Black" pitchFamily="34" charset="0"/>
              </a:rPr>
              <a:t>► </a:t>
            </a:r>
            <a:r>
              <a:rPr lang="it-IT" sz="2000" dirty="0" smtClean="0">
                <a:latin typeface="Arial Black" pitchFamily="34" charset="0"/>
              </a:rPr>
              <a:t>esimersi da qualsiasi critica nei confronti dei concetti espressi nel suo mandato;</a:t>
            </a:r>
          </a:p>
          <a:p>
            <a:pPr algn="ctr"/>
            <a:endParaRPr lang="it-IT" sz="400" dirty="0" smtClean="0">
              <a:latin typeface="Arial Black" pitchFamily="34" charset="0"/>
            </a:endParaRPr>
          </a:p>
          <a:p>
            <a:pPr algn="ctr"/>
            <a:r>
              <a:rPr lang="it-IT" sz="2000" dirty="0" smtClean="0">
                <a:solidFill>
                  <a:srgbClr val="FF0000"/>
                </a:solidFill>
                <a:latin typeface="Arial Black" pitchFamily="34" charset="0"/>
              </a:rPr>
              <a:t>► </a:t>
            </a:r>
            <a:r>
              <a:rPr lang="it-IT" sz="2000" dirty="0" smtClean="0">
                <a:latin typeface="Arial Black" pitchFamily="34" charset="0"/>
              </a:rPr>
              <a:t>non interferire con considerazioni o confidenze che vadano oltre il limite del suo mandato;</a:t>
            </a:r>
          </a:p>
          <a:p>
            <a:pPr algn="ctr"/>
            <a:endParaRPr lang="it-IT" sz="400" dirty="0" smtClean="0">
              <a:latin typeface="Arial Black" pitchFamily="34" charset="0"/>
            </a:endParaRPr>
          </a:p>
          <a:p>
            <a:pPr algn="ctr"/>
            <a:r>
              <a:rPr lang="it-IT" sz="2000" dirty="0" smtClean="0">
                <a:solidFill>
                  <a:srgbClr val="FF0000"/>
                </a:solidFill>
                <a:latin typeface="Arial Black" pitchFamily="34" charset="0"/>
              </a:rPr>
              <a:t>► </a:t>
            </a:r>
            <a:r>
              <a:rPr lang="it-IT" sz="2000" dirty="0" smtClean="0">
                <a:latin typeface="Arial Black" pitchFamily="34" charset="0"/>
              </a:rPr>
              <a:t>non rivelare gli elementi raccolti durante le operazioni di perizia, specialmente se riservati;</a:t>
            </a:r>
          </a:p>
          <a:p>
            <a:pPr algn="ctr"/>
            <a:endParaRPr lang="it-IT" sz="400" dirty="0" smtClean="0">
              <a:latin typeface="Arial Black" pitchFamily="34" charset="0"/>
            </a:endParaRPr>
          </a:p>
          <a:p>
            <a:pPr algn="ctr"/>
            <a:r>
              <a:rPr lang="it-IT" sz="2000" dirty="0" smtClean="0">
                <a:solidFill>
                  <a:srgbClr val="FF0000"/>
                </a:solidFill>
                <a:latin typeface="Arial Black" pitchFamily="34" charset="0"/>
              </a:rPr>
              <a:t>► </a:t>
            </a:r>
            <a:r>
              <a:rPr lang="it-IT" sz="2000" dirty="0" smtClean="0">
                <a:latin typeface="Arial Black" pitchFamily="34" charset="0"/>
              </a:rPr>
              <a:t>portare avanti ciascuna inchiesta con cura, dedicandole il tempo necessario per un buon completamento;</a:t>
            </a:r>
          </a:p>
          <a:p>
            <a:pPr algn="ctr"/>
            <a:endParaRPr lang="it-IT" sz="400" dirty="0" smtClean="0">
              <a:latin typeface="Arial Black" pitchFamily="34" charset="0"/>
            </a:endParaRPr>
          </a:p>
          <a:p>
            <a:pPr algn="ctr"/>
            <a:r>
              <a:rPr lang="it-IT" sz="2000" dirty="0" smtClean="0">
                <a:solidFill>
                  <a:srgbClr val="FF0000"/>
                </a:solidFill>
                <a:latin typeface="Arial Black" pitchFamily="34" charset="0"/>
              </a:rPr>
              <a:t>► </a:t>
            </a:r>
            <a:r>
              <a:rPr lang="it-IT" sz="2000" dirty="0" smtClean="0">
                <a:latin typeface="Arial Black" pitchFamily="34" charset="0"/>
              </a:rPr>
              <a:t>rifiutare incarichi in cui l'interesse di un primo mandante sia in contrasto o incompatibile con l'interesse del secondo;</a:t>
            </a:r>
          </a:p>
        </p:txBody>
      </p:sp>
      <p:sp>
        <p:nvSpPr>
          <p:cNvPr id="11269" name="CasellaDiTesto 7"/>
          <p:cNvSpPr txBox="1">
            <a:spLocks noChangeArrowheads="1"/>
          </p:cNvSpPr>
          <p:nvPr/>
        </p:nvSpPr>
        <p:spPr bwMode="auto">
          <a:xfrm>
            <a:off x="285720" y="500042"/>
            <a:ext cx="8501121" cy="646331"/>
          </a:xfrm>
          <a:prstGeom prst="rect">
            <a:avLst/>
          </a:prstGeom>
          <a:noFill/>
          <a:ln w="9525">
            <a:noFill/>
            <a:miter lim="800000"/>
            <a:headEnd/>
            <a:tailEnd/>
          </a:ln>
        </p:spPr>
        <p:txBody>
          <a:bodyPr wrap="square">
            <a:spAutoFit/>
          </a:bodyPr>
          <a:lstStyle/>
          <a:p>
            <a:pPr algn="ctr"/>
            <a:r>
              <a:rPr lang="it-IT" sz="3600" dirty="0">
                <a:solidFill>
                  <a:schemeClr val="tx1">
                    <a:lumMod val="50000"/>
                    <a:lumOff val="50000"/>
                  </a:schemeClr>
                </a:solidFill>
                <a:latin typeface="Arial Black" pitchFamily="34" charset="0"/>
              </a:rPr>
              <a:t>Doveri </a:t>
            </a:r>
            <a:r>
              <a:rPr lang="it-IT" sz="3600" dirty="0" smtClean="0">
                <a:solidFill>
                  <a:schemeClr val="tx1">
                    <a:lumMod val="50000"/>
                    <a:lumOff val="50000"/>
                  </a:schemeClr>
                </a:solidFill>
                <a:latin typeface="Arial Black" pitchFamily="34" charset="0"/>
              </a:rPr>
              <a:t>verso i mandanti</a:t>
            </a:r>
            <a:endParaRPr lang="it-IT" sz="3600" dirty="0">
              <a:solidFill>
                <a:schemeClr val="tx1">
                  <a:lumMod val="50000"/>
                  <a:lumOff val="50000"/>
                </a:schemeClr>
              </a:solidFill>
              <a:latin typeface="Arial Black" pitchFamily="34" charset="0"/>
            </a:endParaRPr>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88" y="5734893"/>
            <a:ext cx="86566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asellaDiTesto 3"/>
          <p:cNvSpPr txBox="1">
            <a:spLocks noChangeArrowheads="1"/>
          </p:cNvSpPr>
          <p:nvPr/>
        </p:nvSpPr>
        <p:spPr bwMode="auto">
          <a:xfrm>
            <a:off x="0" y="1142984"/>
            <a:ext cx="9144000" cy="4647426"/>
          </a:xfrm>
          <a:prstGeom prst="rect">
            <a:avLst/>
          </a:prstGeom>
          <a:noFill/>
          <a:ln w="9525">
            <a:noFill/>
            <a:miter lim="800000"/>
            <a:headEnd/>
            <a:tailEnd/>
          </a:ln>
        </p:spPr>
        <p:txBody>
          <a:bodyPr wrap="square">
            <a:spAutoFit/>
          </a:bodyPr>
          <a:lstStyle/>
          <a:p>
            <a:pPr algn="ctr"/>
            <a:r>
              <a:rPr lang="it-IT" sz="2000" dirty="0" smtClean="0">
                <a:solidFill>
                  <a:srgbClr val="FF0000"/>
                </a:solidFill>
                <a:latin typeface="Arial Black" pitchFamily="34" charset="0"/>
              </a:rPr>
              <a:t>►</a:t>
            </a:r>
            <a:r>
              <a:rPr lang="it-IT" sz="2000" dirty="0" smtClean="0">
                <a:latin typeface="Arial Black" pitchFamily="34" charset="0"/>
              </a:rPr>
              <a:t> avere cura nelle conclusioni di perizia di fornire non soltanto le notizie che incontrano il favore del mandante, ma porre in evidenza anche gli elementi contrari con le problematiche che ne derivano;</a:t>
            </a:r>
          </a:p>
          <a:p>
            <a:pPr algn="ctr"/>
            <a:endParaRPr lang="it-IT" sz="400" dirty="0" smtClean="0">
              <a:latin typeface="Arial Black" pitchFamily="34" charset="0"/>
            </a:endParaRPr>
          </a:p>
          <a:p>
            <a:pPr algn="ctr"/>
            <a:r>
              <a:rPr lang="it-IT" sz="2000" dirty="0" smtClean="0">
                <a:solidFill>
                  <a:srgbClr val="FF0000"/>
                </a:solidFill>
                <a:latin typeface="Arial Black" pitchFamily="34" charset="0"/>
              </a:rPr>
              <a:t>►</a:t>
            </a:r>
            <a:r>
              <a:rPr lang="it-IT" sz="2000" dirty="0" smtClean="0">
                <a:latin typeface="Arial Black" pitchFamily="34" charset="0"/>
              </a:rPr>
              <a:t> informare i mandanti di qualsiasi successiva e inattesa novità, specialmente se rappresenta una irregolarità;</a:t>
            </a:r>
          </a:p>
          <a:p>
            <a:pPr algn="ctr"/>
            <a:endParaRPr lang="it-IT" sz="400" dirty="0" smtClean="0">
              <a:latin typeface="Arial Black" pitchFamily="34" charset="0"/>
            </a:endParaRPr>
          </a:p>
          <a:p>
            <a:pPr algn="ctr"/>
            <a:r>
              <a:rPr lang="it-IT" sz="2000" dirty="0" smtClean="0">
                <a:solidFill>
                  <a:srgbClr val="FF0000"/>
                </a:solidFill>
                <a:latin typeface="Arial Black" pitchFamily="34" charset="0"/>
              </a:rPr>
              <a:t>►</a:t>
            </a:r>
            <a:r>
              <a:rPr lang="it-IT" sz="2000" dirty="0" smtClean="0">
                <a:latin typeface="Arial Black" pitchFamily="34" charset="0"/>
              </a:rPr>
              <a:t> mettersi in condizione di poter sempre difendere le conclusioni del proprio lavoro in qualsiasi caso con fatti concreti;</a:t>
            </a:r>
          </a:p>
          <a:p>
            <a:pPr algn="ctr"/>
            <a:endParaRPr lang="it-IT" sz="400" dirty="0" smtClean="0">
              <a:latin typeface="Arial Black" pitchFamily="34" charset="0"/>
            </a:endParaRPr>
          </a:p>
          <a:p>
            <a:pPr algn="ctr"/>
            <a:r>
              <a:rPr lang="it-IT" sz="2000" dirty="0" smtClean="0">
                <a:solidFill>
                  <a:srgbClr val="FF0000"/>
                </a:solidFill>
                <a:latin typeface="Arial Black" pitchFamily="34" charset="0"/>
              </a:rPr>
              <a:t>►</a:t>
            </a:r>
            <a:r>
              <a:rPr lang="it-IT" sz="2000" dirty="0" smtClean="0">
                <a:latin typeface="Arial Black" pitchFamily="34" charset="0"/>
              </a:rPr>
              <a:t> fatturare il proprio lavoro senza esagerazioni;</a:t>
            </a:r>
          </a:p>
          <a:p>
            <a:pPr algn="ctr"/>
            <a:endParaRPr lang="it-IT" sz="400" dirty="0" smtClean="0">
              <a:latin typeface="Arial Black" pitchFamily="34" charset="0"/>
            </a:endParaRPr>
          </a:p>
          <a:p>
            <a:pPr algn="ctr"/>
            <a:r>
              <a:rPr lang="it-IT" sz="2000" dirty="0" smtClean="0">
                <a:solidFill>
                  <a:srgbClr val="FF0000"/>
                </a:solidFill>
                <a:latin typeface="Arial Black" pitchFamily="34" charset="0"/>
              </a:rPr>
              <a:t>►</a:t>
            </a:r>
            <a:r>
              <a:rPr lang="it-IT" sz="2000" dirty="0" smtClean="0">
                <a:latin typeface="Arial Black" pitchFamily="34" charset="0"/>
              </a:rPr>
              <a:t> curare che la propria organizzazione sia sufficientemente efficiente, in modo da poter ottemperare agli incarichi ricevuti nelle migliori condizioni, sia dal punto di vista tecnico sia da quello della qualità del servizio.</a:t>
            </a:r>
            <a:endParaRPr lang="it-IT" sz="2000" dirty="0">
              <a:latin typeface="Arial Black" pitchFamily="34" charset="0"/>
            </a:endParaRPr>
          </a:p>
        </p:txBody>
      </p:sp>
      <p:sp>
        <p:nvSpPr>
          <p:cNvPr id="11269" name="CasellaDiTesto 7"/>
          <p:cNvSpPr txBox="1">
            <a:spLocks noChangeArrowheads="1"/>
          </p:cNvSpPr>
          <p:nvPr/>
        </p:nvSpPr>
        <p:spPr bwMode="auto">
          <a:xfrm>
            <a:off x="285720" y="500042"/>
            <a:ext cx="8501121" cy="646331"/>
          </a:xfrm>
          <a:prstGeom prst="rect">
            <a:avLst/>
          </a:prstGeom>
          <a:noFill/>
          <a:ln w="9525">
            <a:noFill/>
            <a:miter lim="800000"/>
            <a:headEnd/>
            <a:tailEnd/>
          </a:ln>
        </p:spPr>
        <p:txBody>
          <a:bodyPr wrap="square">
            <a:spAutoFit/>
          </a:bodyPr>
          <a:lstStyle/>
          <a:p>
            <a:pPr algn="ctr"/>
            <a:r>
              <a:rPr lang="it-IT" sz="3600" dirty="0">
                <a:solidFill>
                  <a:schemeClr val="tx1">
                    <a:lumMod val="50000"/>
                    <a:lumOff val="50000"/>
                  </a:schemeClr>
                </a:solidFill>
                <a:latin typeface="Arial Black" pitchFamily="34" charset="0"/>
              </a:rPr>
              <a:t>Doveri </a:t>
            </a:r>
            <a:r>
              <a:rPr lang="it-IT" sz="3600" dirty="0" smtClean="0">
                <a:solidFill>
                  <a:schemeClr val="tx1">
                    <a:lumMod val="50000"/>
                    <a:lumOff val="50000"/>
                  </a:schemeClr>
                </a:solidFill>
                <a:latin typeface="Arial Black" pitchFamily="34" charset="0"/>
              </a:rPr>
              <a:t>verso i mandanti</a:t>
            </a:r>
            <a:endParaRPr lang="it-IT" sz="3600" dirty="0">
              <a:solidFill>
                <a:schemeClr val="tx1">
                  <a:lumMod val="50000"/>
                  <a:lumOff val="50000"/>
                </a:schemeClr>
              </a:solidFill>
              <a:latin typeface="Arial Black" pitchFamily="34" charset="0"/>
            </a:endParaRPr>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88" y="5734893"/>
            <a:ext cx="86566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asellaDiTesto 3"/>
          <p:cNvSpPr txBox="1">
            <a:spLocks noChangeArrowheads="1"/>
          </p:cNvSpPr>
          <p:nvPr/>
        </p:nvSpPr>
        <p:spPr bwMode="auto">
          <a:xfrm>
            <a:off x="285720" y="1357298"/>
            <a:ext cx="8572560" cy="3877985"/>
          </a:xfrm>
          <a:prstGeom prst="rect">
            <a:avLst/>
          </a:prstGeom>
          <a:noFill/>
          <a:ln w="9525">
            <a:noFill/>
            <a:miter lim="800000"/>
            <a:headEnd/>
            <a:tailEnd/>
          </a:ln>
        </p:spPr>
        <p:txBody>
          <a:bodyPr wrap="square">
            <a:spAutoFit/>
          </a:bodyPr>
          <a:lstStyle/>
          <a:p>
            <a:pPr algn="ctr"/>
            <a:r>
              <a:rPr lang="it-IT" sz="2400" dirty="0" smtClean="0">
                <a:latin typeface="Arial Black" pitchFamily="34" charset="0"/>
              </a:rPr>
              <a:t>Nei confronti delle vittime del danno, il Consulente dovrà:</a:t>
            </a:r>
          </a:p>
          <a:p>
            <a:pPr algn="ctr"/>
            <a:endParaRPr lang="it-IT" sz="1000" dirty="0" smtClean="0">
              <a:latin typeface="Arial Black" pitchFamily="34" charset="0"/>
            </a:endParaRPr>
          </a:p>
          <a:p>
            <a:pPr algn="ctr"/>
            <a:r>
              <a:rPr lang="it-IT" sz="2000" dirty="0" smtClean="0">
                <a:solidFill>
                  <a:srgbClr val="FF0000"/>
                </a:solidFill>
                <a:latin typeface="Arial Black" pitchFamily="34" charset="0"/>
              </a:rPr>
              <a:t>►</a:t>
            </a:r>
            <a:r>
              <a:rPr lang="it-IT" sz="2000" dirty="0" smtClean="0">
                <a:latin typeface="Arial Black" pitchFamily="34" charset="0"/>
              </a:rPr>
              <a:t> fare ogni sforzo per rendere comprensibili alle vittime del danno, gli aspetti tecnici che influenzano la pratica;</a:t>
            </a:r>
          </a:p>
          <a:p>
            <a:pPr algn="ctr"/>
            <a:endParaRPr lang="it-IT" sz="400" dirty="0" smtClean="0">
              <a:latin typeface="Arial Black" pitchFamily="34" charset="0"/>
            </a:endParaRPr>
          </a:p>
          <a:p>
            <a:pPr algn="ctr"/>
            <a:r>
              <a:rPr lang="it-IT" sz="2000" dirty="0" smtClean="0">
                <a:solidFill>
                  <a:srgbClr val="FF0000"/>
                </a:solidFill>
                <a:latin typeface="Arial Black" pitchFamily="34" charset="0"/>
              </a:rPr>
              <a:t>►</a:t>
            </a:r>
            <a:r>
              <a:rPr lang="it-IT" sz="2000" dirty="0" smtClean="0">
                <a:latin typeface="Arial Black" pitchFamily="34" charset="0"/>
              </a:rPr>
              <a:t> condurre la pratica con la maggior efficienza possibile considerando sempre che la temporanea privazione dell'uso di un veicolo ed i tempi necessari per il risarcimento o indennizzo sono spesso vissuti dalle vittime con un pregiudizio a volte grave;</a:t>
            </a:r>
          </a:p>
          <a:p>
            <a:pPr algn="ctr"/>
            <a:endParaRPr lang="it-IT" sz="400" dirty="0" smtClean="0">
              <a:latin typeface="Arial Black" pitchFamily="34" charset="0"/>
            </a:endParaRPr>
          </a:p>
          <a:p>
            <a:pPr algn="ctr"/>
            <a:r>
              <a:rPr lang="it-IT" sz="2000" dirty="0" smtClean="0">
                <a:solidFill>
                  <a:srgbClr val="FF0000"/>
                </a:solidFill>
                <a:latin typeface="Arial Black" pitchFamily="34" charset="0"/>
              </a:rPr>
              <a:t>►</a:t>
            </a:r>
            <a:r>
              <a:rPr lang="it-IT" sz="2000" dirty="0" smtClean="0">
                <a:latin typeface="Arial Black" pitchFamily="34" charset="0"/>
              </a:rPr>
              <a:t> comprendere che le pressioni del danneggiato esprimono di solito preoccupazioni a cui vanno date corrette risposte.</a:t>
            </a:r>
            <a:endParaRPr lang="it-IT" sz="2000" dirty="0">
              <a:latin typeface="Arial Black" pitchFamily="34" charset="0"/>
            </a:endParaRPr>
          </a:p>
        </p:txBody>
      </p:sp>
      <p:sp>
        <p:nvSpPr>
          <p:cNvPr id="11269" name="CasellaDiTesto 7"/>
          <p:cNvSpPr txBox="1">
            <a:spLocks noChangeArrowheads="1"/>
          </p:cNvSpPr>
          <p:nvPr/>
        </p:nvSpPr>
        <p:spPr bwMode="auto">
          <a:xfrm>
            <a:off x="285720" y="500042"/>
            <a:ext cx="8501121" cy="646331"/>
          </a:xfrm>
          <a:prstGeom prst="rect">
            <a:avLst/>
          </a:prstGeom>
          <a:noFill/>
          <a:ln w="9525">
            <a:noFill/>
            <a:miter lim="800000"/>
            <a:headEnd/>
            <a:tailEnd/>
          </a:ln>
        </p:spPr>
        <p:txBody>
          <a:bodyPr wrap="square">
            <a:spAutoFit/>
          </a:bodyPr>
          <a:lstStyle/>
          <a:p>
            <a:pPr algn="ctr"/>
            <a:r>
              <a:rPr lang="it-IT" sz="3600" dirty="0">
                <a:solidFill>
                  <a:schemeClr val="tx1">
                    <a:lumMod val="50000"/>
                    <a:lumOff val="50000"/>
                  </a:schemeClr>
                </a:solidFill>
                <a:latin typeface="Arial Black" pitchFamily="34" charset="0"/>
              </a:rPr>
              <a:t>Doveri </a:t>
            </a:r>
            <a:r>
              <a:rPr lang="it-IT" sz="3600" dirty="0" smtClean="0">
                <a:solidFill>
                  <a:schemeClr val="tx1">
                    <a:lumMod val="50000"/>
                    <a:lumOff val="50000"/>
                  </a:schemeClr>
                </a:solidFill>
                <a:latin typeface="Arial Black" pitchFamily="34" charset="0"/>
              </a:rPr>
              <a:t>verso le vittime del danno</a:t>
            </a:r>
            <a:endParaRPr lang="it-IT" sz="3600" dirty="0">
              <a:solidFill>
                <a:schemeClr val="tx1">
                  <a:lumMod val="50000"/>
                  <a:lumOff val="50000"/>
                </a:schemeClr>
              </a:solidFill>
              <a:latin typeface="Arial Black" pitchFamily="34" charset="0"/>
            </a:endParaRPr>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88" y="5734893"/>
            <a:ext cx="86566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asellaDiTesto 3"/>
          <p:cNvSpPr txBox="1">
            <a:spLocks noChangeArrowheads="1"/>
          </p:cNvSpPr>
          <p:nvPr/>
        </p:nvSpPr>
        <p:spPr bwMode="auto">
          <a:xfrm>
            <a:off x="142844" y="1071546"/>
            <a:ext cx="8786874" cy="4493538"/>
          </a:xfrm>
          <a:prstGeom prst="rect">
            <a:avLst/>
          </a:prstGeom>
          <a:noFill/>
          <a:ln w="9525">
            <a:noFill/>
            <a:miter lim="800000"/>
            <a:headEnd/>
            <a:tailEnd/>
          </a:ln>
        </p:spPr>
        <p:txBody>
          <a:bodyPr wrap="square">
            <a:spAutoFit/>
          </a:bodyPr>
          <a:lstStyle/>
          <a:p>
            <a:pPr algn="ctr"/>
            <a:r>
              <a:rPr lang="it-IT" sz="2400" dirty="0" smtClean="0">
                <a:latin typeface="Arial Black" pitchFamily="34" charset="0"/>
              </a:rPr>
              <a:t>Nei confronti dei riparatori, il Consulente dovrà:</a:t>
            </a:r>
          </a:p>
          <a:p>
            <a:pPr algn="ctr"/>
            <a:endParaRPr lang="it-IT" sz="1000" dirty="0" smtClean="0">
              <a:latin typeface="Arial Black" pitchFamily="34" charset="0"/>
            </a:endParaRPr>
          </a:p>
          <a:p>
            <a:pPr algn="ctr"/>
            <a:r>
              <a:rPr lang="it-IT" sz="2000" dirty="0" smtClean="0">
                <a:solidFill>
                  <a:srgbClr val="FF0000"/>
                </a:solidFill>
                <a:latin typeface="Arial Black" pitchFamily="34" charset="0"/>
              </a:rPr>
              <a:t>►</a:t>
            </a:r>
            <a:r>
              <a:rPr lang="it-IT" sz="2000" dirty="0" smtClean="0">
                <a:latin typeface="Arial Black" pitchFamily="34" charset="0"/>
              </a:rPr>
              <a:t> tenere conto che il riparatore è responsabile della qualità del suo lavoro, e non esitare nel richiamare i principi della buona riparazione in relazione con lo stato delle arti;</a:t>
            </a:r>
          </a:p>
          <a:p>
            <a:pPr algn="ctr"/>
            <a:endParaRPr lang="it-IT" sz="400" dirty="0" smtClean="0">
              <a:latin typeface="Arial Black" pitchFamily="34" charset="0"/>
            </a:endParaRPr>
          </a:p>
          <a:p>
            <a:pPr algn="ctr"/>
            <a:r>
              <a:rPr lang="it-IT" sz="2000" dirty="0" smtClean="0">
                <a:solidFill>
                  <a:srgbClr val="FF0000"/>
                </a:solidFill>
                <a:latin typeface="Arial Black" pitchFamily="34" charset="0"/>
              </a:rPr>
              <a:t>►</a:t>
            </a:r>
            <a:r>
              <a:rPr lang="it-IT" sz="2000" dirty="0" smtClean="0">
                <a:latin typeface="Arial Black" pitchFamily="34" charset="0"/>
              </a:rPr>
              <a:t> ricordare, durante l'incontro con il riparatore, che la migliore soluzione della pratica, è assai spesso un accordo liberamente concluso in quella sede;</a:t>
            </a:r>
          </a:p>
          <a:p>
            <a:pPr algn="ctr"/>
            <a:endParaRPr lang="it-IT" sz="400" dirty="0" smtClean="0">
              <a:latin typeface="Arial Black" pitchFamily="34" charset="0"/>
            </a:endParaRPr>
          </a:p>
          <a:p>
            <a:pPr algn="ctr"/>
            <a:r>
              <a:rPr lang="it-IT" sz="2000" dirty="0" smtClean="0">
                <a:solidFill>
                  <a:srgbClr val="FF0000"/>
                </a:solidFill>
                <a:latin typeface="Arial Black" pitchFamily="34" charset="0"/>
              </a:rPr>
              <a:t>►</a:t>
            </a:r>
            <a:r>
              <a:rPr lang="it-IT" sz="2000" dirty="0" smtClean="0">
                <a:latin typeface="Arial Black" pitchFamily="34" charset="0"/>
              </a:rPr>
              <a:t> ricordare al riparatore, ove necessario, che il proprietario del veicolo è il suo cliente e quindi la persona qualificata a chiedergli qualità e giusto prezzo;</a:t>
            </a:r>
            <a:br>
              <a:rPr lang="it-IT" sz="2000" dirty="0" smtClean="0">
                <a:latin typeface="Arial Black" pitchFamily="34" charset="0"/>
              </a:rPr>
            </a:br>
            <a:endParaRPr lang="it-IT" sz="400" dirty="0" smtClean="0">
              <a:latin typeface="Arial Black" pitchFamily="34" charset="0"/>
            </a:endParaRPr>
          </a:p>
          <a:p>
            <a:pPr algn="ctr"/>
            <a:r>
              <a:rPr lang="it-IT" sz="2000" dirty="0" smtClean="0">
                <a:solidFill>
                  <a:srgbClr val="FF0000"/>
                </a:solidFill>
                <a:latin typeface="Arial Black" pitchFamily="34" charset="0"/>
              </a:rPr>
              <a:t>►</a:t>
            </a:r>
            <a:r>
              <a:rPr lang="it-IT" sz="2000" dirty="0" smtClean="0">
                <a:latin typeface="Arial Black" pitchFamily="34" charset="0"/>
              </a:rPr>
              <a:t> informare il riparatore del conteggio di perizia in modo da permettergli di adeguare la sua fattura, se occorresse, e consentirgli correttamente una discussione preventiva.</a:t>
            </a:r>
            <a:endParaRPr lang="it-IT" sz="2000" dirty="0">
              <a:latin typeface="Arial Black" pitchFamily="34" charset="0"/>
            </a:endParaRPr>
          </a:p>
        </p:txBody>
      </p:sp>
      <p:sp>
        <p:nvSpPr>
          <p:cNvPr id="11269" name="CasellaDiTesto 7"/>
          <p:cNvSpPr txBox="1">
            <a:spLocks noChangeArrowheads="1"/>
          </p:cNvSpPr>
          <p:nvPr/>
        </p:nvSpPr>
        <p:spPr bwMode="auto">
          <a:xfrm>
            <a:off x="285720" y="500042"/>
            <a:ext cx="8501121" cy="646331"/>
          </a:xfrm>
          <a:prstGeom prst="rect">
            <a:avLst/>
          </a:prstGeom>
          <a:noFill/>
          <a:ln w="9525">
            <a:noFill/>
            <a:miter lim="800000"/>
            <a:headEnd/>
            <a:tailEnd/>
          </a:ln>
        </p:spPr>
        <p:txBody>
          <a:bodyPr wrap="square">
            <a:spAutoFit/>
          </a:bodyPr>
          <a:lstStyle/>
          <a:p>
            <a:pPr algn="ctr"/>
            <a:r>
              <a:rPr lang="it-IT" sz="3600" dirty="0">
                <a:solidFill>
                  <a:schemeClr val="tx1">
                    <a:lumMod val="50000"/>
                    <a:lumOff val="50000"/>
                  </a:schemeClr>
                </a:solidFill>
                <a:latin typeface="Arial Black" pitchFamily="34" charset="0"/>
              </a:rPr>
              <a:t>Doveri </a:t>
            </a:r>
            <a:r>
              <a:rPr lang="it-IT" sz="3600" dirty="0" smtClean="0">
                <a:solidFill>
                  <a:schemeClr val="tx1">
                    <a:lumMod val="50000"/>
                    <a:lumOff val="50000"/>
                  </a:schemeClr>
                </a:solidFill>
                <a:latin typeface="Arial Black" pitchFamily="34" charset="0"/>
              </a:rPr>
              <a:t>verso i riparatori</a:t>
            </a:r>
            <a:endParaRPr lang="it-IT" sz="3600" dirty="0">
              <a:solidFill>
                <a:schemeClr val="tx1">
                  <a:lumMod val="50000"/>
                  <a:lumOff val="50000"/>
                </a:schemeClr>
              </a:solidFill>
              <a:latin typeface="Arial Black" pitchFamily="34" charset="0"/>
            </a:endParaRPr>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88" y="5734893"/>
            <a:ext cx="86566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asellaDiTesto 3"/>
          <p:cNvSpPr txBox="1">
            <a:spLocks noChangeArrowheads="1"/>
          </p:cNvSpPr>
          <p:nvPr/>
        </p:nvSpPr>
        <p:spPr bwMode="auto">
          <a:xfrm>
            <a:off x="357158" y="1357298"/>
            <a:ext cx="8429684" cy="2954655"/>
          </a:xfrm>
          <a:prstGeom prst="rect">
            <a:avLst/>
          </a:prstGeom>
          <a:noFill/>
          <a:ln w="9525">
            <a:noFill/>
            <a:miter lim="800000"/>
            <a:headEnd/>
            <a:tailEnd/>
          </a:ln>
        </p:spPr>
        <p:txBody>
          <a:bodyPr wrap="square">
            <a:spAutoFit/>
          </a:bodyPr>
          <a:lstStyle/>
          <a:p>
            <a:pPr algn="ctr"/>
            <a:r>
              <a:rPr lang="it-IT" sz="2400" dirty="0" smtClean="0">
                <a:latin typeface="Arial Black" pitchFamily="34" charset="0"/>
              </a:rPr>
              <a:t>Nei confronti dei colleghi, in generale, il Consulente dovrà:</a:t>
            </a:r>
          </a:p>
          <a:p>
            <a:pPr algn="ctr"/>
            <a:endParaRPr lang="it-IT" sz="1000" dirty="0" smtClean="0">
              <a:latin typeface="Arial Black" pitchFamily="34" charset="0"/>
            </a:endParaRPr>
          </a:p>
          <a:p>
            <a:pPr algn="ctr"/>
            <a:r>
              <a:rPr lang="it-IT" sz="2000" dirty="0" smtClean="0">
                <a:solidFill>
                  <a:srgbClr val="FF0000"/>
                </a:solidFill>
                <a:latin typeface="Arial Black" pitchFamily="34" charset="0"/>
              </a:rPr>
              <a:t>►</a:t>
            </a:r>
            <a:r>
              <a:rPr lang="it-IT" sz="2000" dirty="0" smtClean="0">
                <a:latin typeface="Arial Black" pitchFamily="34" charset="0"/>
              </a:rPr>
              <a:t> tenere buone e corrette relazioni;</a:t>
            </a:r>
          </a:p>
          <a:p>
            <a:pPr algn="ctr"/>
            <a:endParaRPr lang="it-IT" sz="400" dirty="0" smtClean="0">
              <a:latin typeface="Arial Black" pitchFamily="34" charset="0"/>
            </a:endParaRPr>
          </a:p>
          <a:p>
            <a:pPr algn="ctr"/>
            <a:r>
              <a:rPr lang="it-IT" sz="2000" dirty="0" smtClean="0">
                <a:solidFill>
                  <a:srgbClr val="FF0000"/>
                </a:solidFill>
                <a:latin typeface="Arial Black" pitchFamily="34" charset="0"/>
              </a:rPr>
              <a:t>►</a:t>
            </a:r>
            <a:r>
              <a:rPr lang="it-IT" sz="2000" dirty="0" smtClean="0">
                <a:latin typeface="Arial Black" pitchFamily="34" charset="0"/>
              </a:rPr>
              <a:t> tutti i disaccordi dovranno essere oggetto di uno spontaneo tentativo di riavvicinamento;</a:t>
            </a:r>
          </a:p>
          <a:p>
            <a:pPr algn="ctr"/>
            <a:endParaRPr lang="it-IT" sz="400" dirty="0" smtClean="0">
              <a:latin typeface="Arial Black" pitchFamily="34" charset="0"/>
            </a:endParaRPr>
          </a:p>
          <a:p>
            <a:pPr algn="ctr"/>
            <a:r>
              <a:rPr lang="it-IT" sz="2000" dirty="0" smtClean="0">
                <a:solidFill>
                  <a:srgbClr val="FF0000"/>
                </a:solidFill>
                <a:latin typeface="Arial Black" pitchFamily="34" charset="0"/>
              </a:rPr>
              <a:t>►</a:t>
            </a:r>
            <a:r>
              <a:rPr lang="it-IT" sz="2000" dirty="0" smtClean="0">
                <a:latin typeface="Arial Black" pitchFamily="34" charset="0"/>
              </a:rPr>
              <a:t> al Consulente è assolutamente proibito parlare male di un collega o fargli rimostranze che possano, comunque, offendere la sua dignità.</a:t>
            </a:r>
            <a:endParaRPr lang="it-IT" sz="2000" dirty="0">
              <a:latin typeface="Arial Black" pitchFamily="34" charset="0"/>
            </a:endParaRPr>
          </a:p>
        </p:txBody>
      </p:sp>
      <p:sp>
        <p:nvSpPr>
          <p:cNvPr id="11269" name="CasellaDiTesto 7"/>
          <p:cNvSpPr txBox="1">
            <a:spLocks noChangeArrowheads="1"/>
          </p:cNvSpPr>
          <p:nvPr/>
        </p:nvSpPr>
        <p:spPr bwMode="auto">
          <a:xfrm>
            <a:off x="285720" y="500042"/>
            <a:ext cx="8501121" cy="646331"/>
          </a:xfrm>
          <a:prstGeom prst="rect">
            <a:avLst/>
          </a:prstGeom>
          <a:noFill/>
          <a:ln w="9525">
            <a:noFill/>
            <a:miter lim="800000"/>
            <a:headEnd/>
            <a:tailEnd/>
          </a:ln>
        </p:spPr>
        <p:txBody>
          <a:bodyPr wrap="square">
            <a:spAutoFit/>
          </a:bodyPr>
          <a:lstStyle/>
          <a:p>
            <a:pPr algn="ctr"/>
            <a:r>
              <a:rPr lang="it-IT" sz="3600" dirty="0">
                <a:solidFill>
                  <a:schemeClr val="tx1">
                    <a:lumMod val="50000"/>
                    <a:lumOff val="50000"/>
                  </a:schemeClr>
                </a:solidFill>
                <a:latin typeface="Arial Black" pitchFamily="34" charset="0"/>
              </a:rPr>
              <a:t>Doveri </a:t>
            </a:r>
            <a:r>
              <a:rPr lang="it-IT" sz="3600" dirty="0" smtClean="0">
                <a:solidFill>
                  <a:schemeClr val="tx1">
                    <a:lumMod val="50000"/>
                    <a:lumOff val="50000"/>
                  </a:schemeClr>
                </a:solidFill>
                <a:latin typeface="Arial Black" pitchFamily="34" charset="0"/>
              </a:rPr>
              <a:t>verso i colleghi</a:t>
            </a:r>
            <a:endParaRPr lang="it-IT" sz="3600" dirty="0">
              <a:solidFill>
                <a:schemeClr val="tx1">
                  <a:lumMod val="50000"/>
                  <a:lumOff val="50000"/>
                </a:schemeClr>
              </a:solidFill>
              <a:latin typeface="Arial Black" pitchFamily="34" charset="0"/>
            </a:endParaRPr>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88" y="5734893"/>
            <a:ext cx="86566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asellaDiTesto 3"/>
          <p:cNvSpPr txBox="1">
            <a:spLocks noChangeArrowheads="1"/>
          </p:cNvSpPr>
          <p:nvPr/>
        </p:nvSpPr>
        <p:spPr bwMode="auto">
          <a:xfrm>
            <a:off x="0" y="1071546"/>
            <a:ext cx="9144000" cy="4370427"/>
          </a:xfrm>
          <a:prstGeom prst="rect">
            <a:avLst/>
          </a:prstGeom>
          <a:noFill/>
          <a:ln w="9525">
            <a:noFill/>
            <a:miter lim="800000"/>
            <a:headEnd/>
            <a:tailEnd/>
          </a:ln>
        </p:spPr>
        <p:txBody>
          <a:bodyPr wrap="square">
            <a:spAutoFit/>
          </a:bodyPr>
          <a:lstStyle/>
          <a:p>
            <a:pPr algn="ctr"/>
            <a:r>
              <a:rPr lang="it-IT" sz="2400" dirty="0" smtClean="0">
                <a:latin typeface="Arial Black" pitchFamily="34" charset="0"/>
              </a:rPr>
              <a:t>Nei confronti del collega con il quale ha una pratica in comune, il Consulente dovrà:</a:t>
            </a:r>
          </a:p>
          <a:p>
            <a:pPr algn="ctr"/>
            <a:endParaRPr lang="it-IT" sz="1000" dirty="0" smtClean="0">
              <a:latin typeface="Arial Black" pitchFamily="34" charset="0"/>
            </a:endParaRPr>
          </a:p>
          <a:p>
            <a:pPr algn="ctr"/>
            <a:r>
              <a:rPr lang="it-IT" sz="2000" dirty="0" smtClean="0">
                <a:solidFill>
                  <a:srgbClr val="FF0000"/>
                </a:solidFill>
                <a:latin typeface="Arial Black" pitchFamily="34" charset="0"/>
              </a:rPr>
              <a:t>►</a:t>
            </a:r>
            <a:r>
              <a:rPr lang="it-IT" sz="2000" dirty="0" smtClean="0">
                <a:latin typeface="Arial Black" pitchFamily="34" charset="0"/>
              </a:rPr>
              <a:t> informarlo immediatamente della sua nomina;</a:t>
            </a:r>
          </a:p>
          <a:p>
            <a:pPr algn="ctr"/>
            <a:endParaRPr lang="it-IT" sz="400" dirty="0" smtClean="0">
              <a:latin typeface="Arial Black" pitchFamily="34" charset="0"/>
            </a:endParaRPr>
          </a:p>
          <a:p>
            <a:pPr algn="ctr"/>
            <a:r>
              <a:rPr lang="it-IT" sz="2000" dirty="0" smtClean="0">
                <a:solidFill>
                  <a:srgbClr val="FF0000"/>
                </a:solidFill>
                <a:latin typeface="Arial Black" pitchFamily="34" charset="0"/>
              </a:rPr>
              <a:t>►</a:t>
            </a:r>
            <a:r>
              <a:rPr lang="it-IT" sz="2000" dirty="0" smtClean="0">
                <a:latin typeface="Arial Black" pitchFamily="34" charset="0"/>
              </a:rPr>
              <a:t> suggerirgli uno scambio di punti di vista sulla pratica;</a:t>
            </a:r>
          </a:p>
          <a:p>
            <a:pPr algn="ctr"/>
            <a:endParaRPr lang="it-IT" sz="400" dirty="0" smtClean="0">
              <a:latin typeface="Arial Black" pitchFamily="34" charset="0"/>
            </a:endParaRPr>
          </a:p>
          <a:p>
            <a:pPr algn="ctr"/>
            <a:r>
              <a:rPr lang="it-IT" sz="2000" dirty="0" smtClean="0">
                <a:solidFill>
                  <a:srgbClr val="FF0000"/>
                </a:solidFill>
                <a:latin typeface="Arial Black" pitchFamily="34" charset="0"/>
              </a:rPr>
              <a:t>►</a:t>
            </a:r>
            <a:r>
              <a:rPr lang="it-IT" sz="2000" dirty="0" smtClean="0">
                <a:latin typeface="Arial Black" pitchFamily="34" charset="0"/>
              </a:rPr>
              <a:t> non concludere mai unilateralmente senza avere proposto al collega di armonizzarsi in un accordo comune;</a:t>
            </a:r>
          </a:p>
          <a:p>
            <a:pPr algn="ctr"/>
            <a:endParaRPr lang="it-IT" sz="400" dirty="0" smtClean="0">
              <a:latin typeface="Arial Black" pitchFamily="34" charset="0"/>
            </a:endParaRPr>
          </a:p>
          <a:p>
            <a:pPr algn="ctr"/>
            <a:r>
              <a:rPr lang="it-IT" sz="2000" dirty="0" smtClean="0">
                <a:solidFill>
                  <a:srgbClr val="FF0000"/>
                </a:solidFill>
                <a:latin typeface="Arial Black" pitchFamily="34" charset="0"/>
              </a:rPr>
              <a:t>►</a:t>
            </a:r>
            <a:r>
              <a:rPr lang="it-IT" sz="2000" dirty="0" smtClean="0">
                <a:latin typeface="Arial Black" pitchFamily="34" charset="0"/>
              </a:rPr>
              <a:t> non permettere che alcuno pensi che il dovere di un secondo perito incaricato sia quello di controllare il lavoro del primo;</a:t>
            </a:r>
          </a:p>
          <a:p>
            <a:pPr algn="ctr"/>
            <a:endParaRPr lang="it-IT" sz="400" dirty="0" smtClean="0">
              <a:latin typeface="Arial Black" pitchFamily="34" charset="0"/>
            </a:endParaRPr>
          </a:p>
          <a:p>
            <a:pPr algn="ctr"/>
            <a:r>
              <a:rPr lang="it-IT" sz="2000" dirty="0" smtClean="0">
                <a:solidFill>
                  <a:srgbClr val="FF0000"/>
                </a:solidFill>
                <a:latin typeface="Arial Black" pitchFamily="34" charset="0"/>
              </a:rPr>
              <a:t>►</a:t>
            </a:r>
            <a:r>
              <a:rPr lang="it-IT" sz="2000" dirty="0" smtClean="0">
                <a:latin typeface="Arial Black" pitchFamily="34" charset="0"/>
              </a:rPr>
              <a:t> non dimenticare di informare il collega di qualsiasi eventuale difficoltà sorta dopo le conclusioni comuni;</a:t>
            </a:r>
          </a:p>
          <a:p>
            <a:pPr algn="ctr"/>
            <a:endParaRPr lang="it-IT" sz="400" dirty="0" smtClean="0">
              <a:latin typeface="Arial Black" pitchFamily="34" charset="0"/>
            </a:endParaRPr>
          </a:p>
          <a:p>
            <a:pPr algn="ctr"/>
            <a:r>
              <a:rPr lang="it-IT" sz="2000" dirty="0" smtClean="0">
                <a:solidFill>
                  <a:srgbClr val="FF0000"/>
                </a:solidFill>
                <a:latin typeface="Arial Black" pitchFamily="34" charset="0"/>
              </a:rPr>
              <a:t>►</a:t>
            </a:r>
            <a:r>
              <a:rPr lang="it-IT" sz="2000" dirty="0" smtClean="0">
                <a:latin typeface="Arial Black" pitchFamily="34" charset="0"/>
              </a:rPr>
              <a:t> in generale astenersi da qualsiasi atteggiamento che possa sminuire l'immagine e l'autorità del collega agli occhi di tutti.</a:t>
            </a:r>
            <a:endParaRPr lang="it-IT" sz="2000" dirty="0">
              <a:latin typeface="Arial Black" pitchFamily="34" charset="0"/>
            </a:endParaRPr>
          </a:p>
        </p:txBody>
      </p:sp>
      <p:sp>
        <p:nvSpPr>
          <p:cNvPr id="11269" name="CasellaDiTesto 7"/>
          <p:cNvSpPr txBox="1">
            <a:spLocks noChangeArrowheads="1"/>
          </p:cNvSpPr>
          <p:nvPr/>
        </p:nvSpPr>
        <p:spPr bwMode="auto">
          <a:xfrm>
            <a:off x="285720" y="500042"/>
            <a:ext cx="8501121" cy="646331"/>
          </a:xfrm>
          <a:prstGeom prst="rect">
            <a:avLst/>
          </a:prstGeom>
          <a:noFill/>
          <a:ln w="9525">
            <a:noFill/>
            <a:miter lim="800000"/>
            <a:headEnd/>
            <a:tailEnd/>
          </a:ln>
        </p:spPr>
        <p:txBody>
          <a:bodyPr wrap="square">
            <a:spAutoFit/>
          </a:bodyPr>
          <a:lstStyle/>
          <a:p>
            <a:pPr algn="ctr"/>
            <a:r>
              <a:rPr lang="it-IT" sz="3600" dirty="0">
                <a:solidFill>
                  <a:schemeClr val="tx1">
                    <a:lumMod val="50000"/>
                    <a:lumOff val="50000"/>
                  </a:schemeClr>
                </a:solidFill>
                <a:latin typeface="Arial Black" pitchFamily="34" charset="0"/>
              </a:rPr>
              <a:t>Doveri </a:t>
            </a:r>
            <a:r>
              <a:rPr lang="it-IT" sz="3600" dirty="0" smtClean="0">
                <a:solidFill>
                  <a:schemeClr val="tx1">
                    <a:lumMod val="50000"/>
                    <a:lumOff val="50000"/>
                  </a:schemeClr>
                </a:solidFill>
                <a:latin typeface="Arial Black" pitchFamily="34" charset="0"/>
              </a:rPr>
              <a:t>verso i colleghi</a:t>
            </a:r>
            <a:endParaRPr lang="it-IT" sz="3600" dirty="0">
              <a:solidFill>
                <a:schemeClr val="tx1">
                  <a:lumMod val="50000"/>
                  <a:lumOff val="50000"/>
                </a:schemeClr>
              </a:solidFill>
              <a:latin typeface="Arial Black" pitchFamily="34" charset="0"/>
            </a:endParaRPr>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88" y="5734893"/>
            <a:ext cx="86566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asellaDiTesto 3"/>
          <p:cNvSpPr txBox="1">
            <a:spLocks noChangeArrowheads="1"/>
          </p:cNvSpPr>
          <p:nvPr/>
        </p:nvSpPr>
        <p:spPr bwMode="auto">
          <a:xfrm>
            <a:off x="500034" y="1214422"/>
            <a:ext cx="8072494" cy="4339650"/>
          </a:xfrm>
          <a:prstGeom prst="rect">
            <a:avLst/>
          </a:prstGeom>
          <a:noFill/>
          <a:ln w="9525">
            <a:noFill/>
            <a:miter lim="800000"/>
            <a:headEnd/>
            <a:tailEnd/>
          </a:ln>
        </p:spPr>
        <p:txBody>
          <a:bodyPr wrap="square">
            <a:spAutoFit/>
          </a:bodyPr>
          <a:lstStyle/>
          <a:p>
            <a:pPr algn="ctr"/>
            <a:r>
              <a:rPr lang="it-IT" sz="2400" dirty="0" smtClean="0">
                <a:latin typeface="Arial Black" pitchFamily="34" charset="0"/>
              </a:rPr>
              <a:t>La consulenza tecnica d’ufficio si occupa dell’</a:t>
            </a:r>
            <a:r>
              <a:rPr lang="it-IT" sz="2400" b="1" u="sng" dirty="0" smtClean="0">
                <a:solidFill>
                  <a:srgbClr val="FF0000"/>
                </a:solidFill>
                <a:latin typeface="Arial Black" pitchFamily="34" charset="0"/>
              </a:rPr>
              <a:t>accertamento tecnico di un danno e della sua valutazione in ambito civile e penale</a:t>
            </a:r>
            <a:r>
              <a:rPr lang="it-IT" sz="2400" dirty="0" smtClean="0">
                <a:latin typeface="Arial Black" pitchFamily="34" charset="0"/>
              </a:rPr>
              <a:t>, compiuti attraverso metodiche specifiche, al fine di verificare l’autenticità del danno e la sua corretta stima.</a:t>
            </a:r>
          </a:p>
          <a:p>
            <a:pPr algn="ctr"/>
            <a:endParaRPr lang="it-IT" sz="1200" dirty="0" smtClean="0">
              <a:latin typeface="Arial Black" pitchFamily="34" charset="0"/>
            </a:endParaRPr>
          </a:p>
          <a:p>
            <a:pPr algn="ctr"/>
            <a:r>
              <a:rPr lang="it-IT" sz="2400" dirty="0" smtClean="0">
                <a:latin typeface="Arial Black" pitchFamily="34" charset="0"/>
              </a:rPr>
              <a:t>La consulenza tecnica d’ufficio viene affidata ad un Consulente, previo giuramento, dal Giudice, di Tribunale o di Pace, in riferimento alla residenza territoriale del Consulente Tecnico.</a:t>
            </a:r>
            <a:endParaRPr lang="it-IT" sz="2400" dirty="0">
              <a:latin typeface="Arial Black" pitchFamily="34" charset="0"/>
            </a:endParaRPr>
          </a:p>
        </p:txBody>
      </p:sp>
      <p:sp>
        <p:nvSpPr>
          <p:cNvPr id="17413" name="CasellaDiTesto 7"/>
          <p:cNvSpPr txBox="1">
            <a:spLocks noChangeArrowheads="1"/>
          </p:cNvSpPr>
          <p:nvPr/>
        </p:nvSpPr>
        <p:spPr bwMode="auto">
          <a:xfrm>
            <a:off x="0" y="500042"/>
            <a:ext cx="9144000" cy="646331"/>
          </a:xfrm>
          <a:prstGeom prst="rect">
            <a:avLst/>
          </a:prstGeom>
          <a:noFill/>
          <a:ln w="9525">
            <a:noFill/>
            <a:miter lim="800000"/>
            <a:headEnd/>
            <a:tailEnd/>
          </a:ln>
        </p:spPr>
        <p:txBody>
          <a:bodyPr wrap="square">
            <a:spAutoFit/>
          </a:bodyPr>
          <a:lstStyle/>
          <a:p>
            <a:pPr algn="ctr"/>
            <a:r>
              <a:rPr lang="it-IT" sz="3600" b="1" dirty="0">
                <a:solidFill>
                  <a:schemeClr val="tx1">
                    <a:lumMod val="50000"/>
                    <a:lumOff val="50000"/>
                  </a:schemeClr>
                </a:solidFill>
                <a:latin typeface="Arial Narrow" pitchFamily="34" charset="0"/>
              </a:rPr>
              <a:t>La figura del Consulente </a:t>
            </a:r>
            <a:r>
              <a:rPr lang="it-IT" sz="3600" b="1" dirty="0" smtClean="0">
                <a:solidFill>
                  <a:schemeClr val="tx1">
                    <a:lumMod val="50000"/>
                    <a:lumOff val="50000"/>
                  </a:schemeClr>
                </a:solidFill>
                <a:latin typeface="Arial Narrow" pitchFamily="34" charset="0"/>
              </a:rPr>
              <a:t>Tecnico d’Ufficio (C.T.U.)</a:t>
            </a:r>
            <a:endParaRPr lang="it-IT" sz="3600" b="1" dirty="0">
              <a:solidFill>
                <a:schemeClr val="tx1">
                  <a:lumMod val="50000"/>
                  <a:lumOff val="50000"/>
                </a:schemeClr>
              </a:solidFill>
              <a:latin typeface="Arial Narrow" pitchFamily="34" charset="0"/>
            </a:endParaRPr>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88" y="5734893"/>
            <a:ext cx="86566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asellaDiTesto 3"/>
          <p:cNvSpPr txBox="1">
            <a:spLocks noChangeArrowheads="1"/>
          </p:cNvSpPr>
          <p:nvPr/>
        </p:nvSpPr>
        <p:spPr bwMode="auto">
          <a:xfrm>
            <a:off x="285720" y="1196975"/>
            <a:ext cx="8572560" cy="4093428"/>
          </a:xfrm>
          <a:prstGeom prst="rect">
            <a:avLst/>
          </a:prstGeom>
          <a:noFill/>
          <a:ln w="9525">
            <a:noFill/>
            <a:miter lim="800000"/>
            <a:headEnd/>
            <a:tailEnd/>
          </a:ln>
        </p:spPr>
        <p:txBody>
          <a:bodyPr wrap="square">
            <a:spAutoFit/>
          </a:bodyPr>
          <a:lstStyle/>
          <a:p>
            <a:pPr algn="ctr"/>
            <a:r>
              <a:rPr lang="it-IT" sz="2000" dirty="0" smtClean="0">
                <a:latin typeface="Arial Black" pitchFamily="34" charset="0"/>
              </a:rPr>
              <a:t>L’attività peritale richiede </a:t>
            </a:r>
            <a:r>
              <a:rPr lang="it-IT" sz="2000" b="1" dirty="0" smtClean="0">
                <a:solidFill>
                  <a:srgbClr val="FF0000"/>
                </a:solidFill>
                <a:latin typeface="Arial Black" pitchFamily="34" charset="0"/>
              </a:rPr>
              <a:t>professionalità</a:t>
            </a:r>
            <a:r>
              <a:rPr lang="it-IT" sz="2000" dirty="0" smtClean="0">
                <a:latin typeface="Arial Black" pitchFamily="34" charset="0"/>
              </a:rPr>
              <a:t> e </a:t>
            </a:r>
            <a:r>
              <a:rPr lang="it-IT" sz="2000" b="1" dirty="0" smtClean="0">
                <a:solidFill>
                  <a:srgbClr val="FF0000"/>
                </a:solidFill>
                <a:latin typeface="Arial Black" pitchFamily="34" charset="0"/>
              </a:rPr>
              <a:t>senso di responsabilità</a:t>
            </a:r>
            <a:r>
              <a:rPr lang="it-IT" sz="2000" dirty="0" smtClean="0">
                <a:latin typeface="Arial Black" pitchFamily="34" charset="0"/>
              </a:rPr>
              <a:t>: la formazione del Consulente Tecnico deve essere espletata dopo uno specifico iter formativo, onde contribuire a ridurre al minimo i potenziali errori, concorrere all’accertamento della verità ed allo svolgimento del procedimento giudiziario.</a:t>
            </a:r>
          </a:p>
          <a:p>
            <a:pPr algn="ctr"/>
            <a:endParaRPr lang="it-IT" sz="2000" dirty="0" smtClean="0">
              <a:latin typeface="Arial Black" pitchFamily="34" charset="0"/>
            </a:endParaRPr>
          </a:p>
          <a:p>
            <a:pPr algn="ctr"/>
            <a:r>
              <a:rPr lang="it-IT" sz="2000" dirty="0" smtClean="0">
                <a:latin typeface="Arial Black" pitchFamily="34" charset="0"/>
              </a:rPr>
              <a:t>Da precisare che un errore, anche involontario, da parte del Consulente Tecnico d’Ufficio, si può riscontrare nell’errata decisione presa successivamente dal Giudice, poiché esso, pur non essendo vincolato alle affermazioni fornite dal tecnico, usualmente non ha la cognizione e la capacità tecnica per discostarsi dall’inesatta valutazione fornita. </a:t>
            </a:r>
            <a:endParaRPr lang="it-IT" sz="2000" dirty="0">
              <a:latin typeface="Arial Black" pitchFamily="34" charset="0"/>
            </a:endParaRPr>
          </a:p>
        </p:txBody>
      </p:sp>
      <p:sp>
        <p:nvSpPr>
          <p:cNvPr id="18437" name="CasellaDiTesto 7"/>
          <p:cNvSpPr txBox="1">
            <a:spLocks noChangeArrowheads="1"/>
          </p:cNvSpPr>
          <p:nvPr/>
        </p:nvSpPr>
        <p:spPr bwMode="auto">
          <a:xfrm>
            <a:off x="539750" y="476250"/>
            <a:ext cx="8135938" cy="646331"/>
          </a:xfrm>
          <a:prstGeom prst="rect">
            <a:avLst/>
          </a:prstGeom>
          <a:noFill/>
          <a:ln w="9525">
            <a:noFill/>
            <a:miter lim="800000"/>
            <a:headEnd/>
            <a:tailEnd/>
          </a:ln>
        </p:spPr>
        <p:txBody>
          <a:bodyPr>
            <a:spAutoFit/>
          </a:bodyPr>
          <a:lstStyle/>
          <a:p>
            <a:pPr algn="ctr"/>
            <a:r>
              <a:rPr lang="it-IT" sz="3600" dirty="0" smtClean="0">
                <a:solidFill>
                  <a:schemeClr val="tx1">
                    <a:lumMod val="50000"/>
                    <a:lumOff val="50000"/>
                  </a:schemeClr>
                </a:solidFill>
                <a:latin typeface="Arial Black" pitchFamily="34" charset="0"/>
              </a:rPr>
              <a:t>Attività peritale del C.T.U.</a:t>
            </a:r>
            <a:endParaRPr lang="it-IT" sz="3600" dirty="0">
              <a:solidFill>
                <a:schemeClr val="tx1">
                  <a:lumMod val="50000"/>
                  <a:lumOff val="50000"/>
                </a:schemeClr>
              </a:solidFill>
              <a:latin typeface="Arial Black" pitchFamily="34" charset="0"/>
            </a:endParaRPr>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88" y="5734893"/>
            <a:ext cx="86566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asellaDiTesto 3"/>
          <p:cNvSpPr txBox="1">
            <a:spLocks noChangeArrowheads="1"/>
          </p:cNvSpPr>
          <p:nvPr/>
        </p:nvSpPr>
        <p:spPr bwMode="auto">
          <a:xfrm>
            <a:off x="285720" y="1196975"/>
            <a:ext cx="8572560" cy="4093428"/>
          </a:xfrm>
          <a:prstGeom prst="rect">
            <a:avLst/>
          </a:prstGeom>
          <a:noFill/>
          <a:ln w="9525">
            <a:noFill/>
            <a:miter lim="800000"/>
            <a:headEnd/>
            <a:tailEnd/>
          </a:ln>
        </p:spPr>
        <p:txBody>
          <a:bodyPr wrap="square">
            <a:spAutoFit/>
          </a:bodyPr>
          <a:lstStyle/>
          <a:p>
            <a:pPr algn="ctr"/>
            <a:r>
              <a:rPr lang="it-IT" sz="2000" dirty="0" smtClean="0">
                <a:latin typeface="Arial Black" pitchFamily="34" charset="0"/>
              </a:rPr>
              <a:t>Il Consulente Tecnico d’Ufficio deve esercitare il mandato con </a:t>
            </a:r>
            <a:r>
              <a:rPr lang="it-IT" sz="2000" b="1" u="sng" dirty="0" smtClean="0">
                <a:solidFill>
                  <a:srgbClr val="FF0000"/>
                </a:solidFill>
                <a:latin typeface="Arial Black" pitchFamily="34" charset="0"/>
              </a:rPr>
              <a:t>spiccata preparazione professionale</a:t>
            </a:r>
            <a:r>
              <a:rPr lang="it-IT" sz="2000" dirty="0" smtClean="0">
                <a:latin typeface="Arial Black" pitchFamily="34" charset="0"/>
              </a:rPr>
              <a:t>, </a:t>
            </a:r>
            <a:r>
              <a:rPr lang="it-IT" sz="2000" b="1" u="sng" dirty="0" smtClean="0">
                <a:solidFill>
                  <a:srgbClr val="FF0000"/>
                </a:solidFill>
                <a:latin typeface="Arial Black" pitchFamily="34" charset="0"/>
              </a:rPr>
              <a:t>conoscenza delle procedure giudiziarie</a:t>
            </a:r>
            <a:r>
              <a:rPr lang="it-IT" sz="2000" dirty="0" smtClean="0">
                <a:latin typeface="Arial Black" pitchFamily="34" charset="0"/>
              </a:rPr>
              <a:t> e, soprattutto, deve fornire un parere tecnico-scientifico con indipendenza, a prescindere dalle aspettative della parte che gli affidato l’incarico, rispondendo al quesito con un’interpretazione dei fatti asettica e corrispondente alla realtà ed alla logica scientifica, in modo da essere inconfutabile.</a:t>
            </a:r>
          </a:p>
          <a:p>
            <a:pPr algn="ctr"/>
            <a:endParaRPr lang="it-IT" sz="2000" dirty="0" smtClean="0">
              <a:latin typeface="Arial Black" pitchFamily="34" charset="0"/>
            </a:endParaRPr>
          </a:p>
          <a:p>
            <a:pPr algn="ctr"/>
            <a:r>
              <a:rPr lang="it-IT" sz="2000" dirty="0" smtClean="0">
                <a:latin typeface="Arial Black" pitchFamily="34" charset="0"/>
              </a:rPr>
              <a:t>Pertanto, il ruolo di ausiliario del Giudice ha notevole importanza ed in alcuni casi è determinante ai fini della decisione, </a:t>
            </a:r>
            <a:r>
              <a:rPr lang="it-IT" sz="2000" dirty="0" err="1" smtClean="0">
                <a:latin typeface="Arial Black" pitchFamily="34" charset="0"/>
              </a:rPr>
              <a:t>poichè</a:t>
            </a:r>
            <a:r>
              <a:rPr lang="it-IT" sz="2000" dirty="0" smtClean="0">
                <a:latin typeface="Arial Black" pitchFamily="34" charset="0"/>
              </a:rPr>
              <a:t> egli dovrà tener conto, nell’emanazione della sentenza, della relazione tecnica fornitagli.</a:t>
            </a:r>
            <a:endParaRPr lang="it-IT" sz="2000" dirty="0">
              <a:latin typeface="Arial Black" pitchFamily="34" charset="0"/>
            </a:endParaRPr>
          </a:p>
        </p:txBody>
      </p:sp>
      <p:sp>
        <p:nvSpPr>
          <p:cNvPr id="18437" name="CasellaDiTesto 7"/>
          <p:cNvSpPr txBox="1">
            <a:spLocks noChangeArrowheads="1"/>
          </p:cNvSpPr>
          <p:nvPr/>
        </p:nvSpPr>
        <p:spPr bwMode="auto">
          <a:xfrm>
            <a:off x="539750" y="476250"/>
            <a:ext cx="8135938" cy="646331"/>
          </a:xfrm>
          <a:prstGeom prst="rect">
            <a:avLst/>
          </a:prstGeom>
          <a:noFill/>
          <a:ln w="9525">
            <a:noFill/>
            <a:miter lim="800000"/>
            <a:headEnd/>
            <a:tailEnd/>
          </a:ln>
        </p:spPr>
        <p:txBody>
          <a:bodyPr>
            <a:spAutoFit/>
          </a:bodyPr>
          <a:lstStyle/>
          <a:p>
            <a:pPr algn="ctr"/>
            <a:r>
              <a:rPr lang="it-IT" sz="3600" dirty="0" smtClean="0">
                <a:solidFill>
                  <a:schemeClr val="tx1">
                    <a:lumMod val="50000"/>
                    <a:lumOff val="50000"/>
                  </a:schemeClr>
                </a:solidFill>
                <a:latin typeface="Arial Black" pitchFamily="34" charset="0"/>
              </a:rPr>
              <a:t>Esercizio del mandato</a:t>
            </a:r>
            <a:endParaRPr lang="it-IT" sz="3600" dirty="0">
              <a:solidFill>
                <a:schemeClr val="tx1">
                  <a:lumMod val="50000"/>
                  <a:lumOff val="50000"/>
                </a:schemeClr>
              </a:solidFill>
              <a:latin typeface="Arial Black" pitchFamily="34" charset="0"/>
            </a:endParaRPr>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88" y="5734893"/>
            <a:ext cx="86566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Immagine 6" descr="shutterstock_27695740.jpg"/>
          <p:cNvPicPr>
            <a:picLocks noChangeAspect="1" noChangeArrowheads="1"/>
          </p:cNvPicPr>
          <p:nvPr/>
        </p:nvPicPr>
        <p:blipFill>
          <a:blip r:embed="rId2" cstate="print"/>
          <a:srcRect/>
          <a:stretch>
            <a:fillRect/>
          </a:stretch>
        </p:blipFill>
        <p:spPr bwMode="auto">
          <a:xfrm>
            <a:off x="357188" y="357188"/>
            <a:ext cx="3559175" cy="4214812"/>
          </a:xfrm>
          <a:prstGeom prst="rect">
            <a:avLst/>
          </a:prstGeom>
          <a:noFill/>
          <a:ln w="9525">
            <a:noFill/>
            <a:miter lim="800000"/>
            <a:headEnd/>
            <a:tailEnd/>
          </a:ln>
        </p:spPr>
      </p:pic>
      <p:sp>
        <p:nvSpPr>
          <p:cNvPr id="11268" name="Rettangolo 7"/>
          <p:cNvSpPr>
            <a:spLocks noChangeArrowheads="1"/>
          </p:cNvSpPr>
          <p:nvPr/>
        </p:nvSpPr>
        <p:spPr bwMode="auto">
          <a:xfrm>
            <a:off x="1500188" y="1428750"/>
            <a:ext cx="1428750" cy="1928813"/>
          </a:xfrm>
          <a:prstGeom prst="rect">
            <a:avLst/>
          </a:prstGeom>
          <a:noFill/>
          <a:ln w="9525">
            <a:noFill/>
            <a:miter lim="800000"/>
            <a:headEnd/>
            <a:tailEnd/>
          </a:ln>
        </p:spPr>
        <p:txBody>
          <a:bodyPr>
            <a:spAutoFit/>
          </a:bodyPr>
          <a:lstStyle/>
          <a:p>
            <a:pPr algn="ctr"/>
            <a:r>
              <a:rPr lang="it-IT" sz="2400">
                <a:solidFill>
                  <a:srgbClr val="FF0000"/>
                </a:solidFill>
                <a:latin typeface="Brush Script MT" pitchFamily="66" charset="0"/>
                <a:ea typeface="MS PGothic" pitchFamily="34" charset="-128"/>
              </a:rPr>
              <a:t>Argomenti che verranno trattati in questa lezione:</a:t>
            </a:r>
          </a:p>
        </p:txBody>
      </p:sp>
      <p:sp>
        <p:nvSpPr>
          <p:cNvPr id="9" name="Text Box 7"/>
          <p:cNvSpPr txBox="1">
            <a:spLocks noChangeArrowheads="1"/>
          </p:cNvSpPr>
          <p:nvPr/>
        </p:nvSpPr>
        <p:spPr bwMode="auto">
          <a:xfrm>
            <a:off x="4000496" y="571480"/>
            <a:ext cx="4786346" cy="3908762"/>
          </a:xfrm>
          <a:prstGeom prst="rect">
            <a:avLst/>
          </a:prstGeom>
          <a:blipFill dpi="0" rotWithShape="1">
            <a:blip r:embed="rId3" cstate="print"/>
            <a:srcRect/>
            <a:stretch>
              <a:fillRect/>
            </a:stretch>
          </a:blipFill>
          <a:ln w="9525">
            <a:noFill/>
            <a:miter lim="800000"/>
            <a:headEnd/>
            <a:tailEnd/>
          </a:ln>
        </p:spPr>
        <p:txBody>
          <a:bodyPr wrap="square">
            <a:spAutoFit/>
          </a:bodyPr>
          <a:lstStyle/>
          <a:p>
            <a:pPr>
              <a:buClr>
                <a:srgbClr val="7E2D00"/>
              </a:buClr>
              <a:buFont typeface="Arial" charset="0"/>
              <a:buChar char="►"/>
              <a:defRPr/>
            </a:pPr>
            <a:r>
              <a:rPr lang="it-IT" sz="2000" b="1" dirty="0" smtClean="0">
                <a:solidFill>
                  <a:srgbClr val="FF0000"/>
                </a:solidFill>
                <a:latin typeface="+mn-lt"/>
              </a:rPr>
              <a:t>Il ruolo del Consulente come figura professionale ed il C.T.U.:</a:t>
            </a:r>
          </a:p>
          <a:p>
            <a:pPr>
              <a:buClr>
                <a:srgbClr val="7E2D00"/>
              </a:buClr>
              <a:buFont typeface="Arial" charset="0"/>
              <a:buChar char="►"/>
              <a:defRPr/>
            </a:pPr>
            <a:r>
              <a:rPr lang="it-IT" sz="1600" dirty="0" smtClean="0">
                <a:latin typeface="+mn-lt"/>
              </a:rPr>
              <a:t>La figura del Consulente in Infortunistica Stradale;</a:t>
            </a:r>
          </a:p>
          <a:p>
            <a:pPr>
              <a:buClr>
                <a:srgbClr val="7E2D00"/>
              </a:buClr>
              <a:buFont typeface="Arial" charset="0"/>
              <a:buChar char="►"/>
              <a:defRPr/>
            </a:pPr>
            <a:r>
              <a:rPr lang="it-IT" sz="1600" dirty="0" smtClean="0">
                <a:latin typeface="+mn-lt"/>
              </a:rPr>
              <a:t>Attività del Consulente;</a:t>
            </a:r>
          </a:p>
          <a:p>
            <a:pPr>
              <a:buClr>
                <a:srgbClr val="7E2D00"/>
              </a:buClr>
              <a:buFont typeface="Arial" charset="0"/>
              <a:buChar char="►"/>
              <a:defRPr/>
            </a:pPr>
            <a:r>
              <a:rPr lang="it-IT" sz="1600" dirty="0" smtClean="0">
                <a:latin typeface="+mn-lt"/>
              </a:rPr>
              <a:t>Compiti del Consulente;</a:t>
            </a:r>
          </a:p>
          <a:p>
            <a:pPr>
              <a:buClr>
                <a:srgbClr val="7E2D00"/>
              </a:buClr>
              <a:buFont typeface="Arial" charset="0"/>
              <a:buChar char="►"/>
              <a:defRPr/>
            </a:pPr>
            <a:r>
              <a:rPr lang="it-IT" sz="1600" dirty="0" smtClean="0">
                <a:latin typeface="+mn-lt"/>
              </a:rPr>
              <a:t>La deontologia nella professione;</a:t>
            </a:r>
          </a:p>
          <a:p>
            <a:pPr>
              <a:buClr>
                <a:srgbClr val="7E2D00"/>
              </a:buClr>
              <a:buFont typeface="Arial" charset="0"/>
              <a:buChar char="►"/>
              <a:defRPr/>
            </a:pPr>
            <a:r>
              <a:rPr lang="it-IT" sz="1600" dirty="0" smtClean="0">
                <a:latin typeface="+mn-lt"/>
              </a:rPr>
              <a:t>Doveri morali del Consulente;</a:t>
            </a:r>
          </a:p>
          <a:p>
            <a:pPr>
              <a:buClr>
                <a:srgbClr val="7E2D00"/>
              </a:buClr>
              <a:buFont typeface="Arial" charset="0"/>
              <a:buChar char="►"/>
              <a:defRPr/>
            </a:pPr>
            <a:r>
              <a:rPr lang="it-IT" sz="1600" dirty="0" smtClean="0">
                <a:latin typeface="+mn-lt"/>
              </a:rPr>
              <a:t>Doveri verso se stesso;</a:t>
            </a:r>
          </a:p>
          <a:p>
            <a:pPr>
              <a:buClr>
                <a:srgbClr val="7E2D00"/>
              </a:buClr>
              <a:buFont typeface="Arial" charset="0"/>
              <a:buChar char="►"/>
              <a:defRPr/>
            </a:pPr>
            <a:r>
              <a:rPr lang="it-IT" sz="1600" dirty="0" smtClean="0">
                <a:latin typeface="+mn-lt"/>
              </a:rPr>
              <a:t>Doveri verso i mandanti;</a:t>
            </a:r>
          </a:p>
          <a:p>
            <a:pPr>
              <a:buClr>
                <a:srgbClr val="7E2D00"/>
              </a:buClr>
              <a:buFont typeface="Arial" charset="0"/>
              <a:buChar char="►"/>
              <a:defRPr/>
            </a:pPr>
            <a:r>
              <a:rPr lang="it-IT" sz="1600" dirty="0" smtClean="0">
                <a:latin typeface="+mn-lt"/>
              </a:rPr>
              <a:t>Doveri verso le vittime del danno;</a:t>
            </a:r>
          </a:p>
          <a:p>
            <a:pPr>
              <a:buClr>
                <a:srgbClr val="7E2D00"/>
              </a:buClr>
              <a:buFont typeface="Arial" charset="0"/>
              <a:buChar char="►"/>
              <a:defRPr/>
            </a:pPr>
            <a:r>
              <a:rPr lang="it-IT" sz="1600" dirty="0" smtClean="0">
                <a:latin typeface="+mn-lt"/>
              </a:rPr>
              <a:t>Doveri verso i riparatori;</a:t>
            </a:r>
          </a:p>
          <a:p>
            <a:pPr>
              <a:buClr>
                <a:srgbClr val="7E2D00"/>
              </a:buClr>
              <a:buFont typeface="Arial" charset="0"/>
              <a:buChar char="►"/>
              <a:defRPr/>
            </a:pPr>
            <a:r>
              <a:rPr lang="it-IT" sz="1600" dirty="0" smtClean="0">
                <a:latin typeface="+mn-lt"/>
              </a:rPr>
              <a:t>Doveri verso i colleghi;</a:t>
            </a:r>
          </a:p>
          <a:p>
            <a:pPr>
              <a:buClr>
                <a:srgbClr val="7E2D00"/>
              </a:buClr>
              <a:buFont typeface="Arial" charset="0"/>
              <a:buChar char="►"/>
              <a:defRPr/>
            </a:pPr>
            <a:r>
              <a:rPr lang="it-IT" sz="1600" dirty="0" smtClean="0">
                <a:latin typeface="+mn-lt"/>
              </a:rPr>
              <a:t>La figura del Consulente Tecnico d’Ufficio (C.T.U.);</a:t>
            </a:r>
          </a:p>
          <a:p>
            <a:pPr>
              <a:buClr>
                <a:srgbClr val="7E2D00"/>
              </a:buClr>
              <a:buFont typeface="Arial" charset="0"/>
              <a:buChar char="►"/>
              <a:defRPr/>
            </a:pPr>
            <a:r>
              <a:rPr lang="it-IT" sz="1600" dirty="0" smtClean="0">
                <a:latin typeface="+mn-lt"/>
              </a:rPr>
              <a:t>Attività peritale del C.T.U.;</a:t>
            </a:r>
          </a:p>
          <a:p>
            <a:pPr>
              <a:buClr>
                <a:srgbClr val="7E2D00"/>
              </a:buClr>
              <a:buFont typeface="Arial" charset="0"/>
              <a:buChar char="►"/>
              <a:defRPr/>
            </a:pPr>
            <a:r>
              <a:rPr lang="it-IT" sz="1600" dirty="0" smtClean="0">
                <a:latin typeface="+mn-lt"/>
              </a:rPr>
              <a:t>Esercizio del mandato.</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magine 8" descr="shutterstock_28522267.jpg"/>
          <p:cNvPicPr>
            <a:picLocks noChangeAspect="1"/>
          </p:cNvPicPr>
          <p:nvPr/>
        </p:nvPicPr>
        <p:blipFill>
          <a:blip r:embed="rId2" cstate="print"/>
          <a:srcRect/>
          <a:stretch>
            <a:fillRect/>
          </a:stretch>
        </p:blipFill>
        <p:spPr bwMode="auto">
          <a:xfrm>
            <a:off x="357158" y="428604"/>
            <a:ext cx="4000528" cy="3000392"/>
          </a:xfrm>
          <a:prstGeom prst="rect">
            <a:avLst/>
          </a:prstGeom>
          <a:noFill/>
          <a:ln w="9525">
            <a:noFill/>
            <a:miter lim="800000"/>
            <a:headEnd/>
            <a:tailEnd/>
          </a:ln>
          <a:effectLst>
            <a:outerShdw dist="139700" dir="2700000" algn="tl" rotWithShape="0">
              <a:srgbClr val="333333">
                <a:alpha val="64999"/>
              </a:srgbClr>
            </a:outerShdw>
          </a:effectLst>
        </p:spPr>
      </p:pic>
      <p:pic>
        <p:nvPicPr>
          <p:cNvPr id="10" name="WordArt 3"/>
          <p:cNvPicPr>
            <a:picLocks noChangeArrowheads="1"/>
          </p:cNvPicPr>
          <p:nvPr/>
        </p:nvPicPr>
        <p:blipFill>
          <a:blip r:embed="rId3" cstate="print"/>
          <a:srcRect/>
          <a:stretch>
            <a:fillRect/>
          </a:stretch>
        </p:blipFill>
        <p:spPr bwMode="auto">
          <a:xfrm>
            <a:off x="2214546" y="2857496"/>
            <a:ext cx="6735762" cy="3260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par>
                                <p:cTn id="8" presetID="55"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 calcmode="lin" valueType="num">
                                      <p:cBhvr>
                                        <p:cTn id="10" dur="1000" fill="hold"/>
                                        <p:tgtEl>
                                          <p:spTgt spid="10"/>
                                        </p:tgtEl>
                                        <p:attrNameLst>
                                          <p:attrName>ppt_w</p:attrName>
                                        </p:attrNameLst>
                                      </p:cBhvr>
                                      <p:tavLst>
                                        <p:tav tm="0">
                                          <p:val>
                                            <p:strVal val="#ppt_w*0.70"/>
                                          </p:val>
                                        </p:tav>
                                        <p:tav tm="100000">
                                          <p:val>
                                            <p:strVal val="#ppt_w"/>
                                          </p:val>
                                        </p:tav>
                                      </p:tavLst>
                                    </p:anim>
                                    <p:anim calcmode="lin" valueType="num">
                                      <p:cBhvr>
                                        <p:cTn id="11" dur="1000" fill="hold"/>
                                        <p:tgtEl>
                                          <p:spTgt spid="10"/>
                                        </p:tgtEl>
                                        <p:attrNameLst>
                                          <p:attrName>ppt_h</p:attrName>
                                        </p:attrNameLst>
                                      </p:cBhvr>
                                      <p:tavLst>
                                        <p:tav tm="0">
                                          <p:val>
                                            <p:strVal val="#ppt_h"/>
                                          </p:val>
                                        </p:tav>
                                        <p:tav tm="100000">
                                          <p:val>
                                            <p:strVal val="#ppt_h"/>
                                          </p:val>
                                        </p:tav>
                                      </p:tavLst>
                                    </p:anim>
                                    <p:animEffect transition="in" filter="fade">
                                      <p:cBhvr>
                                        <p:cTn id="12"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asellaDiTesto 3"/>
          <p:cNvSpPr txBox="1">
            <a:spLocks noChangeArrowheads="1"/>
          </p:cNvSpPr>
          <p:nvPr/>
        </p:nvSpPr>
        <p:spPr bwMode="auto">
          <a:xfrm>
            <a:off x="357158" y="1357298"/>
            <a:ext cx="8429684" cy="3539430"/>
          </a:xfrm>
          <a:prstGeom prst="rect">
            <a:avLst/>
          </a:prstGeom>
          <a:noFill/>
          <a:ln w="9525">
            <a:noFill/>
            <a:miter lim="800000"/>
            <a:headEnd/>
            <a:tailEnd/>
          </a:ln>
        </p:spPr>
        <p:txBody>
          <a:bodyPr wrap="square">
            <a:spAutoFit/>
          </a:bodyPr>
          <a:lstStyle/>
          <a:p>
            <a:pPr algn="ctr"/>
            <a:r>
              <a:rPr lang="it-IT" sz="2800" b="1" dirty="0">
                <a:latin typeface="Arial Black" pitchFamily="34" charset="0"/>
              </a:rPr>
              <a:t>Il </a:t>
            </a:r>
            <a:r>
              <a:rPr lang="it-IT" sz="2800" b="1" dirty="0" smtClean="0">
                <a:latin typeface="Arial Black" pitchFamily="34" charset="0"/>
              </a:rPr>
              <a:t>Consulente </a:t>
            </a:r>
            <a:r>
              <a:rPr lang="it-IT" sz="2800" b="1" dirty="0">
                <a:latin typeface="Arial Black" pitchFamily="34" charset="0"/>
              </a:rPr>
              <a:t>in </a:t>
            </a:r>
            <a:r>
              <a:rPr lang="it-IT" sz="2800" b="1" dirty="0" smtClean="0">
                <a:latin typeface="Arial Black" pitchFamily="34" charset="0"/>
              </a:rPr>
              <a:t>Infortunistica </a:t>
            </a:r>
            <a:r>
              <a:rPr lang="it-IT" sz="2800" b="1" dirty="0">
                <a:latin typeface="Arial Black" pitchFamily="34" charset="0"/>
              </a:rPr>
              <a:t>S</a:t>
            </a:r>
            <a:r>
              <a:rPr lang="it-IT" sz="2800" b="1" dirty="0" smtClean="0">
                <a:latin typeface="Arial Black" pitchFamily="34" charset="0"/>
              </a:rPr>
              <a:t>tradale </a:t>
            </a:r>
            <a:r>
              <a:rPr lang="it-IT" sz="2800" b="1" dirty="0">
                <a:latin typeface="Arial Black" pitchFamily="34" charset="0"/>
              </a:rPr>
              <a:t>viene individuato come </a:t>
            </a:r>
            <a:r>
              <a:rPr lang="it-IT" sz="2800" b="1" u="sng" dirty="0">
                <a:solidFill>
                  <a:srgbClr val="FF0000"/>
                </a:solidFill>
                <a:latin typeface="Arial Black" pitchFamily="34" charset="0"/>
              </a:rPr>
              <a:t>professionista indipendente</a:t>
            </a:r>
            <a:r>
              <a:rPr lang="it-IT" sz="2800" b="1" dirty="0">
                <a:latin typeface="Arial Black" pitchFamily="34" charset="0"/>
              </a:rPr>
              <a:t> che, in </a:t>
            </a:r>
            <a:r>
              <a:rPr lang="it-IT" sz="2800" b="1" dirty="0" smtClean="0">
                <a:latin typeface="Arial Black" pitchFamily="34" charset="0"/>
              </a:rPr>
              <a:t>qualità </a:t>
            </a:r>
            <a:r>
              <a:rPr lang="it-IT" sz="2800" b="1" dirty="0">
                <a:latin typeface="Arial Black" pitchFamily="34" charset="0"/>
              </a:rPr>
              <a:t>di </a:t>
            </a:r>
            <a:r>
              <a:rPr lang="it-IT" sz="2800" b="1" dirty="0" smtClean="0">
                <a:latin typeface="Arial Black" pitchFamily="34" charset="0"/>
              </a:rPr>
              <a:t>esperto, svolge diverse attività e, principalmente, </a:t>
            </a:r>
            <a:r>
              <a:rPr lang="it-IT" sz="2800" b="1" dirty="0">
                <a:latin typeface="Arial Black" pitchFamily="34" charset="0"/>
              </a:rPr>
              <a:t>stabilisce i costi di ripristino delle cose danneggiate per conto di un privato, a differenza del Perito Assicurativo che opera per conto di un’assicurazione.</a:t>
            </a:r>
          </a:p>
        </p:txBody>
      </p:sp>
      <p:sp>
        <p:nvSpPr>
          <p:cNvPr id="7173" name="CasellaDiTesto 7"/>
          <p:cNvSpPr txBox="1">
            <a:spLocks noChangeArrowheads="1"/>
          </p:cNvSpPr>
          <p:nvPr/>
        </p:nvSpPr>
        <p:spPr bwMode="auto">
          <a:xfrm>
            <a:off x="0" y="500042"/>
            <a:ext cx="9143999" cy="646331"/>
          </a:xfrm>
          <a:prstGeom prst="rect">
            <a:avLst/>
          </a:prstGeom>
          <a:noFill/>
          <a:ln w="9525">
            <a:noFill/>
            <a:miter lim="800000"/>
            <a:headEnd/>
            <a:tailEnd/>
          </a:ln>
        </p:spPr>
        <p:txBody>
          <a:bodyPr wrap="square">
            <a:spAutoFit/>
          </a:bodyPr>
          <a:lstStyle/>
          <a:p>
            <a:pPr algn="ctr"/>
            <a:r>
              <a:rPr lang="it-IT" sz="3600" b="1" dirty="0">
                <a:solidFill>
                  <a:schemeClr val="tx1">
                    <a:lumMod val="50000"/>
                    <a:lumOff val="50000"/>
                  </a:schemeClr>
                </a:solidFill>
                <a:latin typeface="Arial Narrow" pitchFamily="34" charset="0"/>
              </a:rPr>
              <a:t>La figura del </a:t>
            </a:r>
            <a:r>
              <a:rPr lang="it-IT" sz="3600" b="1" dirty="0" smtClean="0">
                <a:solidFill>
                  <a:schemeClr val="tx1">
                    <a:lumMod val="50000"/>
                    <a:lumOff val="50000"/>
                  </a:schemeClr>
                </a:solidFill>
                <a:latin typeface="Arial Narrow" pitchFamily="34" charset="0"/>
              </a:rPr>
              <a:t>Consulente </a:t>
            </a:r>
            <a:r>
              <a:rPr lang="it-IT" sz="3600" b="1" dirty="0">
                <a:solidFill>
                  <a:schemeClr val="tx1">
                    <a:lumMod val="50000"/>
                    <a:lumOff val="50000"/>
                  </a:schemeClr>
                </a:solidFill>
                <a:latin typeface="Arial Narrow" pitchFamily="34" charset="0"/>
              </a:rPr>
              <a:t>in </a:t>
            </a:r>
            <a:r>
              <a:rPr lang="it-IT" sz="3600" b="1" dirty="0" smtClean="0">
                <a:solidFill>
                  <a:schemeClr val="tx1">
                    <a:lumMod val="50000"/>
                    <a:lumOff val="50000"/>
                  </a:schemeClr>
                </a:solidFill>
                <a:latin typeface="Arial Narrow" pitchFamily="34" charset="0"/>
              </a:rPr>
              <a:t>Infortunistica Stradale</a:t>
            </a:r>
            <a:endParaRPr lang="it-IT" sz="3600" b="1" dirty="0">
              <a:solidFill>
                <a:schemeClr val="tx1">
                  <a:lumMod val="50000"/>
                  <a:lumOff val="50000"/>
                </a:schemeClr>
              </a:solidFill>
              <a:latin typeface="Arial Narrow" pitchFamily="34" charset="0"/>
            </a:endParaRPr>
          </a:p>
        </p:txBody>
      </p:sp>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88" y="5734893"/>
            <a:ext cx="86566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asellaDiTesto 9"/>
          <p:cNvSpPr txBox="1">
            <a:spLocks noChangeArrowheads="1"/>
          </p:cNvSpPr>
          <p:nvPr/>
        </p:nvSpPr>
        <p:spPr bwMode="auto">
          <a:xfrm>
            <a:off x="500035" y="1196975"/>
            <a:ext cx="8143932" cy="4154984"/>
          </a:xfrm>
          <a:prstGeom prst="rect">
            <a:avLst/>
          </a:prstGeom>
          <a:noFill/>
          <a:ln w="9525">
            <a:noFill/>
            <a:miter lim="800000"/>
            <a:headEnd/>
            <a:tailEnd/>
          </a:ln>
        </p:spPr>
        <p:txBody>
          <a:bodyPr wrap="square">
            <a:spAutoFit/>
          </a:bodyPr>
          <a:lstStyle/>
          <a:p>
            <a:pPr algn="ctr"/>
            <a:r>
              <a:rPr lang="it-IT" sz="2400" b="1" dirty="0">
                <a:latin typeface="Arial Black" pitchFamily="34" charset="0"/>
              </a:rPr>
              <a:t>Nel quadro della sua </a:t>
            </a:r>
            <a:r>
              <a:rPr lang="it-IT" sz="2400" b="1" dirty="0" smtClean="0">
                <a:latin typeface="Arial Black" pitchFamily="34" charset="0"/>
              </a:rPr>
              <a:t>attività </a:t>
            </a:r>
            <a:r>
              <a:rPr lang="it-IT" sz="2400" b="1" dirty="0">
                <a:latin typeface="Arial Black" pitchFamily="34" charset="0"/>
              </a:rPr>
              <a:t>e nei limiti del suo mandato, il </a:t>
            </a:r>
            <a:r>
              <a:rPr lang="it-IT" sz="2400" b="1" dirty="0" smtClean="0">
                <a:latin typeface="Arial Black" pitchFamily="34" charset="0"/>
              </a:rPr>
              <a:t>Consulente di Infortunistica Stradale effettua </a:t>
            </a:r>
            <a:r>
              <a:rPr lang="it-IT" sz="2400" b="1" dirty="0">
                <a:latin typeface="Arial Black" pitchFamily="34" charset="0"/>
              </a:rPr>
              <a:t>ispezioni, verifiche, studi, deduzioni, </a:t>
            </a:r>
            <a:r>
              <a:rPr lang="it-IT" sz="2400" b="1" dirty="0" smtClean="0">
                <a:latin typeface="Arial Black" pitchFamily="34" charset="0"/>
              </a:rPr>
              <a:t>valutazioni, in particolare:</a:t>
            </a:r>
          </a:p>
          <a:p>
            <a:pPr algn="ctr"/>
            <a:endParaRPr lang="it-IT" sz="2400" b="1" dirty="0">
              <a:latin typeface="Arial Black" pitchFamily="34" charset="0"/>
            </a:endParaRPr>
          </a:p>
          <a:p>
            <a:pPr algn="ctr"/>
            <a:r>
              <a:rPr lang="it-IT" sz="2400" b="1" dirty="0" smtClean="0">
                <a:solidFill>
                  <a:srgbClr val="FF0000"/>
                </a:solidFill>
                <a:latin typeface="Arial Black" pitchFamily="34" charset="0"/>
              </a:rPr>
              <a:t>●</a:t>
            </a:r>
            <a:r>
              <a:rPr lang="it-IT" sz="2400" b="1" dirty="0" smtClean="0">
                <a:latin typeface="Arial Black" pitchFamily="34" charset="0"/>
              </a:rPr>
              <a:t> Studi </a:t>
            </a:r>
            <a:r>
              <a:rPr lang="it-IT" sz="2400" b="1" dirty="0">
                <a:latin typeface="Arial Black" pitchFamily="34" charset="0"/>
              </a:rPr>
              <a:t>per la ricerca </a:t>
            </a:r>
            <a:r>
              <a:rPr lang="it-IT" sz="2400" b="1" dirty="0" smtClean="0">
                <a:latin typeface="Arial Black" pitchFamily="34" charset="0"/>
              </a:rPr>
              <a:t>delle responsabilità all’origine </a:t>
            </a:r>
            <a:r>
              <a:rPr lang="it-IT" sz="2400" b="1" dirty="0">
                <a:latin typeface="Arial Black" pitchFamily="34" charset="0"/>
              </a:rPr>
              <a:t>dei </a:t>
            </a:r>
            <a:r>
              <a:rPr lang="it-IT" sz="2400" b="1" dirty="0" smtClean="0">
                <a:latin typeface="Arial Black" pitchFamily="34" charset="0"/>
              </a:rPr>
              <a:t>danni;</a:t>
            </a:r>
          </a:p>
          <a:p>
            <a:pPr algn="ctr"/>
            <a:r>
              <a:rPr lang="it-IT" sz="2400" b="1" dirty="0" smtClean="0">
                <a:solidFill>
                  <a:srgbClr val="FF0000"/>
                </a:solidFill>
                <a:latin typeface="Arial Black" pitchFamily="34" charset="0"/>
              </a:rPr>
              <a:t>●</a:t>
            </a:r>
            <a:r>
              <a:rPr lang="it-IT" sz="2400" b="1" dirty="0" smtClean="0">
                <a:latin typeface="Arial Black" pitchFamily="34" charset="0"/>
              </a:rPr>
              <a:t> Perizie </a:t>
            </a:r>
            <a:r>
              <a:rPr lang="it-IT" sz="2400" b="1" dirty="0">
                <a:latin typeface="Arial Black" pitchFamily="34" charset="0"/>
              </a:rPr>
              <a:t>su riparazioni </a:t>
            </a:r>
            <a:r>
              <a:rPr lang="it-IT" sz="2400" b="1" dirty="0" smtClean="0">
                <a:latin typeface="Arial Black" pitchFamily="34" charset="0"/>
              </a:rPr>
              <a:t>già effettuate;</a:t>
            </a:r>
          </a:p>
          <a:p>
            <a:pPr algn="ctr"/>
            <a:r>
              <a:rPr lang="it-IT" sz="2400" b="1" dirty="0" smtClean="0">
                <a:solidFill>
                  <a:srgbClr val="FF0000"/>
                </a:solidFill>
                <a:latin typeface="Arial Black" pitchFamily="34" charset="0"/>
              </a:rPr>
              <a:t>●</a:t>
            </a:r>
            <a:r>
              <a:rPr lang="it-IT" sz="2400" b="1" dirty="0" smtClean="0">
                <a:latin typeface="Arial Black" pitchFamily="34" charset="0"/>
              </a:rPr>
              <a:t> Valutazioni </a:t>
            </a:r>
            <a:r>
              <a:rPr lang="it-IT" sz="2400" b="1" dirty="0">
                <a:latin typeface="Arial Black" pitchFamily="34" charset="0"/>
              </a:rPr>
              <a:t>del corretto modo di eseguire una riparazione in ottemperanza alle regole </a:t>
            </a:r>
            <a:r>
              <a:rPr lang="it-IT" sz="2400" b="1" dirty="0" smtClean="0">
                <a:latin typeface="Arial Black" pitchFamily="34" charset="0"/>
              </a:rPr>
              <a:t>ed </a:t>
            </a:r>
            <a:r>
              <a:rPr lang="it-IT" sz="2400" b="1" dirty="0">
                <a:latin typeface="Arial Black" pitchFamily="34" charset="0"/>
              </a:rPr>
              <a:t>allo stato delle arti; </a:t>
            </a:r>
          </a:p>
        </p:txBody>
      </p:sp>
      <p:sp>
        <p:nvSpPr>
          <p:cNvPr id="8197" name="CasellaDiTesto 13"/>
          <p:cNvSpPr txBox="1">
            <a:spLocks noChangeArrowheads="1"/>
          </p:cNvSpPr>
          <p:nvPr/>
        </p:nvSpPr>
        <p:spPr bwMode="auto">
          <a:xfrm>
            <a:off x="900113" y="549275"/>
            <a:ext cx="7343775" cy="646331"/>
          </a:xfrm>
          <a:prstGeom prst="rect">
            <a:avLst/>
          </a:prstGeom>
          <a:noFill/>
          <a:ln w="9525">
            <a:noFill/>
            <a:miter lim="800000"/>
            <a:headEnd/>
            <a:tailEnd/>
          </a:ln>
        </p:spPr>
        <p:txBody>
          <a:bodyPr>
            <a:spAutoFit/>
          </a:bodyPr>
          <a:lstStyle/>
          <a:p>
            <a:pPr algn="ctr"/>
            <a:r>
              <a:rPr lang="it-IT" sz="3600" dirty="0" smtClean="0">
                <a:solidFill>
                  <a:schemeClr val="tx1">
                    <a:lumMod val="50000"/>
                    <a:lumOff val="50000"/>
                  </a:schemeClr>
                </a:solidFill>
                <a:latin typeface="Arial Black" pitchFamily="34" charset="0"/>
              </a:rPr>
              <a:t>Attività </a:t>
            </a:r>
            <a:r>
              <a:rPr lang="it-IT" sz="3600" dirty="0">
                <a:solidFill>
                  <a:schemeClr val="tx1">
                    <a:lumMod val="50000"/>
                    <a:lumOff val="50000"/>
                  </a:schemeClr>
                </a:solidFill>
                <a:latin typeface="Arial Black" pitchFamily="34" charset="0"/>
              </a:rPr>
              <a:t>del Consulente</a:t>
            </a:r>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88" y="5734893"/>
            <a:ext cx="86566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asellaDiTesto 9"/>
          <p:cNvSpPr txBox="1">
            <a:spLocks noChangeArrowheads="1"/>
          </p:cNvSpPr>
          <p:nvPr/>
        </p:nvSpPr>
        <p:spPr bwMode="auto">
          <a:xfrm>
            <a:off x="500034" y="1357298"/>
            <a:ext cx="8143932" cy="4154984"/>
          </a:xfrm>
          <a:prstGeom prst="rect">
            <a:avLst/>
          </a:prstGeom>
          <a:noFill/>
          <a:ln w="9525">
            <a:noFill/>
            <a:miter lim="800000"/>
            <a:headEnd/>
            <a:tailEnd/>
          </a:ln>
        </p:spPr>
        <p:txBody>
          <a:bodyPr wrap="square">
            <a:spAutoFit/>
          </a:bodyPr>
          <a:lstStyle/>
          <a:p>
            <a:pPr algn="ctr"/>
            <a:r>
              <a:rPr lang="it-IT" sz="2400" b="1" dirty="0" smtClean="0">
                <a:solidFill>
                  <a:srgbClr val="FF0000"/>
                </a:solidFill>
                <a:latin typeface="Arial Black" pitchFamily="34" charset="0"/>
              </a:rPr>
              <a:t>● </a:t>
            </a:r>
            <a:r>
              <a:rPr lang="it-IT" sz="2400" b="1" dirty="0" smtClean="0">
                <a:latin typeface="Arial Black" pitchFamily="34" charset="0"/>
              </a:rPr>
              <a:t>Stime relative alle riparazioni da eseguire con criteri consoni alle regole ed allo stato delle arti;</a:t>
            </a:r>
          </a:p>
          <a:p>
            <a:pPr algn="ctr"/>
            <a:r>
              <a:rPr lang="it-IT" sz="2400" b="1" dirty="0" smtClean="0">
                <a:solidFill>
                  <a:srgbClr val="FF0000"/>
                </a:solidFill>
                <a:latin typeface="Arial Black" pitchFamily="34" charset="0"/>
              </a:rPr>
              <a:t>● </a:t>
            </a:r>
            <a:r>
              <a:rPr lang="it-IT" sz="2400" b="1" dirty="0" smtClean="0">
                <a:latin typeface="Arial Black" pitchFamily="34" charset="0"/>
              </a:rPr>
              <a:t>Controllo della qualità e del livello delle riparazioni effettuate;</a:t>
            </a:r>
          </a:p>
          <a:p>
            <a:pPr algn="ctr"/>
            <a:r>
              <a:rPr lang="it-IT" sz="2400" b="1" dirty="0" smtClean="0">
                <a:solidFill>
                  <a:srgbClr val="FF0000"/>
                </a:solidFill>
                <a:latin typeface="Arial Black" pitchFamily="34" charset="0"/>
              </a:rPr>
              <a:t>● </a:t>
            </a:r>
            <a:r>
              <a:rPr lang="it-IT" sz="2400" b="1" dirty="0" smtClean="0">
                <a:latin typeface="Arial Black" pitchFamily="34" charset="0"/>
              </a:rPr>
              <a:t>Valutazioni relative </a:t>
            </a:r>
            <a:r>
              <a:rPr lang="it-IT" sz="2400" b="1" dirty="0">
                <a:latin typeface="Arial Black" pitchFamily="34" charset="0"/>
              </a:rPr>
              <a:t>al verificarsi di un eventuale pregiudizio contrattuale</a:t>
            </a:r>
            <a:r>
              <a:rPr lang="it-IT" sz="2400" b="1" dirty="0" smtClean="0">
                <a:latin typeface="Arial Black" pitchFamily="34" charset="0"/>
              </a:rPr>
              <a:t>;</a:t>
            </a:r>
          </a:p>
          <a:p>
            <a:pPr algn="ctr"/>
            <a:r>
              <a:rPr lang="it-IT" sz="2400" b="1" dirty="0" smtClean="0">
                <a:solidFill>
                  <a:srgbClr val="FF0000"/>
                </a:solidFill>
                <a:latin typeface="Arial Black" pitchFamily="34" charset="0"/>
              </a:rPr>
              <a:t>● </a:t>
            </a:r>
            <a:r>
              <a:rPr lang="it-IT" sz="2400" b="1" dirty="0" smtClean="0">
                <a:latin typeface="Arial Black" pitchFamily="34" charset="0"/>
              </a:rPr>
              <a:t>Determinazione del valore di un veicolo;</a:t>
            </a:r>
          </a:p>
          <a:p>
            <a:pPr algn="ctr"/>
            <a:r>
              <a:rPr lang="it-IT" sz="2400" b="1" dirty="0" smtClean="0">
                <a:solidFill>
                  <a:srgbClr val="FF0000"/>
                </a:solidFill>
                <a:latin typeface="Arial Black" pitchFamily="34" charset="0"/>
              </a:rPr>
              <a:t>● </a:t>
            </a:r>
            <a:r>
              <a:rPr lang="it-IT" sz="2400" b="1" dirty="0" smtClean="0">
                <a:latin typeface="Arial Black" pitchFamily="34" charset="0"/>
              </a:rPr>
              <a:t>Esame </a:t>
            </a:r>
            <a:r>
              <a:rPr lang="it-IT" sz="2400" b="1" dirty="0">
                <a:latin typeface="Arial Black" pitchFamily="34" charset="0"/>
              </a:rPr>
              <a:t>dei rischi assicurabili; </a:t>
            </a:r>
            <a:endParaRPr lang="it-IT" sz="2400" b="1" dirty="0" smtClean="0">
              <a:latin typeface="Arial Black" pitchFamily="34" charset="0"/>
            </a:endParaRPr>
          </a:p>
          <a:p>
            <a:pPr algn="ctr"/>
            <a:r>
              <a:rPr lang="it-IT" sz="2400" b="1" dirty="0" smtClean="0">
                <a:solidFill>
                  <a:srgbClr val="FF0000"/>
                </a:solidFill>
                <a:latin typeface="Arial Black" pitchFamily="34" charset="0"/>
              </a:rPr>
              <a:t>● </a:t>
            </a:r>
            <a:r>
              <a:rPr lang="it-IT" sz="2400" b="1" dirty="0" smtClean="0">
                <a:latin typeface="Arial Black" pitchFamily="34" charset="0"/>
              </a:rPr>
              <a:t>Emissione</a:t>
            </a:r>
            <a:r>
              <a:rPr lang="it-IT" sz="2400" b="1" dirty="0">
                <a:latin typeface="Arial Black" pitchFamily="34" charset="0"/>
              </a:rPr>
              <a:t>, </a:t>
            </a:r>
            <a:r>
              <a:rPr lang="it-IT" sz="2400" b="1" dirty="0" smtClean="0">
                <a:latin typeface="Arial Black" pitchFamily="34" charset="0"/>
              </a:rPr>
              <a:t>presentazione ed eventuale </a:t>
            </a:r>
            <a:r>
              <a:rPr lang="it-IT" sz="2400" b="1" dirty="0">
                <a:latin typeface="Arial Black" pitchFamily="34" charset="0"/>
              </a:rPr>
              <a:t>difesa dei suoi rapporti di perizia.</a:t>
            </a:r>
          </a:p>
        </p:txBody>
      </p:sp>
      <p:sp>
        <p:nvSpPr>
          <p:cNvPr id="8197" name="CasellaDiTesto 13"/>
          <p:cNvSpPr txBox="1">
            <a:spLocks noChangeArrowheads="1"/>
          </p:cNvSpPr>
          <p:nvPr/>
        </p:nvSpPr>
        <p:spPr bwMode="auto">
          <a:xfrm>
            <a:off x="900113" y="549275"/>
            <a:ext cx="7343775" cy="646331"/>
          </a:xfrm>
          <a:prstGeom prst="rect">
            <a:avLst/>
          </a:prstGeom>
          <a:noFill/>
          <a:ln w="9525">
            <a:noFill/>
            <a:miter lim="800000"/>
            <a:headEnd/>
            <a:tailEnd/>
          </a:ln>
        </p:spPr>
        <p:txBody>
          <a:bodyPr>
            <a:spAutoFit/>
          </a:bodyPr>
          <a:lstStyle/>
          <a:p>
            <a:pPr algn="ctr"/>
            <a:r>
              <a:rPr lang="it-IT" sz="3600" dirty="0" smtClean="0">
                <a:solidFill>
                  <a:schemeClr val="tx1">
                    <a:lumMod val="50000"/>
                    <a:lumOff val="50000"/>
                  </a:schemeClr>
                </a:solidFill>
                <a:latin typeface="Arial Black" pitchFamily="34" charset="0"/>
              </a:rPr>
              <a:t>Attività </a:t>
            </a:r>
            <a:r>
              <a:rPr lang="it-IT" sz="3600" dirty="0">
                <a:solidFill>
                  <a:schemeClr val="tx1">
                    <a:lumMod val="50000"/>
                    <a:lumOff val="50000"/>
                  </a:schemeClr>
                </a:solidFill>
                <a:latin typeface="Arial Black" pitchFamily="34" charset="0"/>
              </a:rPr>
              <a:t>del Consulente</a:t>
            </a:r>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88" y="5734893"/>
            <a:ext cx="86566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asellaDiTesto 3"/>
          <p:cNvSpPr txBox="1">
            <a:spLocks noChangeArrowheads="1"/>
          </p:cNvSpPr>
          <p:nvPr/>
        </p:nvSpPr>
        <p:spPr bwMode="auto">
          <a:xfrm>
            <a:off x="285720" y="1428736"/>
            <a:ext cx="8572560" cy="3785652"/>
          </a:xfrm>
          <a:prstGeom prst="rect">
            <a:avLst/>
          </a:prstGeom>
          <a:noFill/>
          <a:ln w="9525">
            <a:noFill/>
            <a:miter lim="800000"/>
            <a:headEnd/>
            <a:tailEnd/>
          </a:ln>
        </p:spPr>
        <p:txBody>
          <a:bodyPr wrap="square">
            <a:spAutoFit/>
          </a:bodyPr>
          <a:lstStyle/>
          <a:p>
            <a:pPr algn="ctr"/>
            <a:r>
              <a:rPr lang="it-IT" sz="2400" dirty="0" smtClean="0">
                <a:latin typeface="Arial Black" pitchFamily="34" charset="0"/>
              </a:rPr>
              <a:t>Il Consulente in Infortunistica Stradale, non solo, individua le </a:t>
            </a:r>
            <a:r>
              <a:rPr lang="it-IT" sz="2400" b="1" dirty="0" smtClean="0">
                <a:solidFill>
                  <a:srgbClr val="0033CC"/>
                </a:solidFill>
                <a:latin typeface="Arial Black" pitchFamily="34" charset="0"/>
              </a:rPr>
              <a:t>dinamiche di realizzazione di danni</a:t>
            </a:r>
            <a:r>
              <a:rPr lang="it-IT" sz="2400" dirty="0" smtClean="0">
                <a:latin typeface="Arial Black" pitchFamily="34" charset="0"/>
              </a:rPr>
              <a:t>, identifica la </a:t>
            </a:r>
            <a:r>
              <a:rPr lang="it-IT" sz="2400" b="1" dirty="0" smtClean="0">
                <a:solidFill>
                  <a:srgbClr val="0033CC"/>
                </a:solidFill>
                <a:latin typeface="Arial Black" pitchFamily="34" charset="0"/>
              </a:rPr>
              <a:t>rispondenza tra i danni e le evoluzioni dei veicoli</a:t>
            </a:r>
            <a:r>
              <a:rPr lang="it-IT" sz="2400" dirty="0" smtClean="0">
                <a:latin typeface="Arial Black" pitchFamily="34" charset="0"/>
              </a:rPr>
              <a:t>, le </a:t>
            </a:r>
            <a:r>
              <a:rPr lang="it-IT" sz="2400" b="1" dirty="0" smtClean="0">
                <a:solidFill>
                  <a:srgbClr val="0033CC"/>
                </a:solidFill>
                <a:latin typeface="Arial Black" pitchFamily="34" charset="0"/>
              </a:rPr>
              <a:t>correlazioni tra gli effetti meccanici sul veicolo, gli effetti dinamici di un urto e le conseguenze sui trasportati</a:t>
            </a:r>
            <a:r>
              <a:rPr lang="it-IT" sz="2400" dirty="0" smtClean="0">
                <a:latin typeface="Arial Black" pitchFamily="34" charset="0"/>
              </a:rPr>
              <a:t>, ma si occupa anche del </a:t>
            </a:r>
            <a:r>
              <a:rPr lang="it-IT" sz="2400" b="1" u="sng" dirty="0" smtClean="0">
                <a:solidFill>
                  <a:srgbClr val="FF0000"/>
                </a:solidFill>
                <a:latin typeface="Arial Black" pitchFamily="34" charset="0"/>
              </a:rPr>
              <a:t>peso sociale dell'incidente stradale</a:t>
            </a:r>
            <a:r>
              <a:rPr lang="it-IT" sz="2400" dirty="0" smtClean="0">
                <a:latin typeface="Arial Black" pitchFamily="34" charset="0"/>
              </a:rPr>
              <a:t>, soprattutto di quello che comporta lesioni fisiche o perdita di vite umane (in stretta collaborazione con il Medico Legale).</a:t>
            </a:r>
          </a:p>
        </p:txBody>
      </p:sp>
      <p:sp>
        <p:nvSpPr>
          <p:cNvPr id="9221" name="CasellaDiTesto 7"/>
          <p:cNvSpPr txBox="1">
            <a:spLocks noChangeArrowheads="1"/>
          </p:cNvSpPr>
          <p:nvPr/>
        </p:nvSpPr>
        <p:spPr bwMode="auto">
          <a:xfrm>
            <a:off x="857224" y="500042"/>
            <a:ext cx="7343775" cy="646331"/>
          </a:xfrm>
          <a:prstGeom prst="rect">
            <a:avLst/>
          </a:prstGeom>
          <a:noFill/>
          <a:ln w="9525">
            <a:noFill/>
            <a:miter lim="800000"/>
            <a:headEnd/>
            <a:tailEnd/>
          </a:ln>
        </p:spPr>
        <p:txBody>
          <a:bodyPr>
            <a:spAutoFit/>
          </a:bodyPr>
          <a:lstStyle/>
          <a:p>
            <a:pPr algn="ctr"/>
            <a:r>
              <a:rPr lang="it-IT" sz="3600" dirty="0" smtClean="0">
                <a:solidFill>
                  <a:schemeClr val="tx1">
                    <a:lumMod val="50000"/>
                    <a:lumOff val="50000"/>
                  </a:schemeClr>
                </a:solidFill>
                <a:latin typeface="Arial Black" pitchFamily="34" charset="0"/>
              </a:rPr>
              <a:t>Compiti del </a:t>
            </a:r>
            <a:r>
              <a:rPr lang="it-IT" sz="3600" dirty="0">
                <a:solidFill>
                  <a:schemeClr val="tx1">
                    <a:lumMod val="50000"/>
                    <a:lumOff val="50000"/>
                  </a:schemeClr>
                </a:solidFill>
                <a:latin typeface="Arial Black" pitchFamily="34" charset="0"/>
              </a:rPr>
              <a:t>Consulente</a:t>
            </a:r>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88" y="5734893"/>
            <a:ext cx="86566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asellaDiTesto 3"/>
          <p:cNvSpPr txBox="1">
            <a:spLocks noChangeArrowheads="1"/>
          </p:cNvSpPr>
          <p:nvPr/>
        </p:nvSpPr>
        <p:spPr bwMode="auto">
          <a:xfrm>
            <a:off x="285720" y="1357298"/>
            <a:ext cx="8572560" cy="4154984"/>
          </a:xfrm>
          <a:prstGeom prst="rect">
            <a:avLst/>
          </a:prstGeom>
          <a:noFill/>
          <a:ln w="9525">
            <a:noFill/>
            <a:miter lim="800000"/>
            <a:headEnd/>
            <a:tailEnd/>
          </a:ln>
        </p:spPr>
        <p:txBody>
          <a:bodyPr wrap="square">
            <a:spAutoFit/>
          </a:bodyPr>
          <a:lstStyle/>
          <a:p>
            <a:pPr algn="ctr"/>
            <a:r>
              <a:rPr lang="it-IT" sz="2200" dirty="0" smtClean="0">
                <a:latin typeface="Arial Black" pitchFamily="34" charset="0"/>
              </a:rPr>
              <a:t>Il Consulente in Infortunistica Stradale avrà non solo l'obbligo di </a:t>
            </a:r>
            <a:r>
              <a:rPr lang="it-IT" sz="2200" b="1" u="sng" dirty="0" smtClean="0">
                <a:solidFill>
                  <a:srgbClr val="FF0000"/>
                </a:solidFill>
                <a:latin typeface="Arial Black" pitchFamily="34" charset="0"/>
              </a:rPr>
              <a:t>studiare le ragioni che hanno prodotto l'incidente</a:t>
            </a:r>
            <a:r>
              <a:rPr lang="it-IT" sz="2200" dirty="0" smtClean="0">
                <a:latin typeface="Arial Black" pitchFamily="34" charset="0"/>
              </a:rPr>
              <a:t>, ma anche il dovere di </a:t>
            </a:r>
            <a:r>
              <a:rPr lang="it-IT" sz="2200" b="1" u="sng" dirty="0" smtClean="0">
                <a:solidFill>
                  <a:srgbClr val="0033CC"/>
                </a:solidFill>
                <a:latin typeface="Arial Black" pitchFamily="34" charset="0"/>
              </a:rPr>
              <a:t>contribuire ai sistemi di prevenzione</a:t>
            </a:r>
            <a:r>
              <a:rPr lang="it-IT" sz="2200" dirty="0" smtClean="0">
                <a:latin typeface="Arial Black" pitchFamily="34" charset="0"/>
              </a:rPr>
              <a:t> che potrebbero ridurre, se non la frequenza dei sinistri, almeno la loro gravità e di </a:t>
            </a:r>
            <a:r>
              <a:rPr lang="it-IT" sz="2200" b="1" u="sng" dirty="0" smtClean="0">
                <a:solidFill>
                  <a:srgbClr val="0033CC"/>
                </a:solidFill>
                <a:latin typeface="Arial Black" pitchFamily="34" charset="0"/>
              </a:rPr>
              <a:t>proporre suggerimenti per il contenimento dei costi</a:t>
            </a:r>
            <a:r>
              <a:rPr lang="it-IT" sz="2200" dirty="0" smtClean="0">
                <a:latin typeface="Arial Black" pitchFamily="34" charset="0"/>
              </a:rPr>
              <a:t>, perché, con la propria professionalità è l'unico soggetto che può intervenire con competenza per verificare gli interventi riparativi da effettuare o già effettuati, per controllare il tipo di ricambio utilizzato, la concreta affidabilità del mezzo dopo il ripristino e l'equo costo della riparazione.</a:t>
            </a:r>
            <a:endParaRPr lang="it-IT" sz="2200" dirty="0">
              <a:latin typeface="Arial Black" pitchFamily="34" charset="0"/>
            </a:endParaRPr>
          </a:p>
        </p:txBody>
      </p:sp>
      <p:sp>
        <p:nvSpPr>
          <p:cNvPr id="9221" name="CasellaDiTesto 7"/>
          <p:cNvSpPr txBox="1">
            <a:spLocks noChangeArrowheads="1"/>
          </p:cNvSpPr>
          <p:nvPr/>
        </p:nvSpPr>
        <p:spPr bwMode="auto">
          <a:xfrm>
            <a:off x="857224" y="500042"/>
            <a:ext cx="7343775" cy="646331"/>
          </a:xfrm>
          <a:prstGeom prst="rect">
            <a:avLst/>
          </a:prstGeom>
          <a:noFill/>
          <a:ln w="9525">
            <a:noFill/>
            <a:miter lim="800000"/>
            <a:headEnd/>
            <a:tailEnd/>
          </a:ln>
        </p:spPr>
        <p:txBody>
          <a:bodyPr>
            <a:spAutoFit/>
          </a:bodyPr>
          <a:lstStyle/>
          <a:p>
            <a:pPr algn="ctr"/>
            <a:r>
              <a:rPr lang="it-IT" sz="3600" dirty="0" smtClean="0">
                <a:solidFill>
                  <a:schemeClr val="tx1">
                    <a:lumMod val="50000"/>
                    <a:lumOff val="50000"/>
                  </a:schemeClr>
                </a:solidFill>
                <a:latin typeface="Arial Black" pitchFamily="34" charset="0"/>
              </a:rPr>
              <a:t>Compiti del </a:t>
            </a:r>
            <a:r>
              <a:rPr lang="it-IT" sz="3600" dirty="0">
                <a:solidFill>
                  <a:schemeClr val="tx1">
                    <a:lumMod val="50000"/>
                    <a:lumOff val="50000"/>
                  </a:schemeClr>
                </a:solidFill>
                <a:latin typeface="Arial Black" pitchFamily="34" charset="0"/>
              </a:rPr>
              <a:t>Consulente</a:t>
            </a:r>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88" y="5734893"/>
            <a:ext cx="86566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asellaDiTesto 3"/>
          <p:cNvSpPr txBox="1">
            <a:spLocks noChangeArrowheads="1"/>
          </p:cNvSpPr>
          <p:nvPr/>
        </p:nvSpPr>
        <p:spPr bwMode="auto">
          <a:xfrm>
            <a:off x="214282" y="500042"/>
            <a:ext cx="8715436" cy="646331"/>
          </a:xfrm>
          <a:prstGeom prst="rect">
            <a:avLst/>
          </a:prstGeom>
          <a:noFill/>
          <a:ln w="9525">
            <a:noFill/>
            <a:miter lim="800000"/>
            <a:headEnd/>
            <a:tailEnd/>
          </a:ln>
        </p:spPr>
        <p:txBody>
          <a:bodyPr wrap="square">
            <a:spAutoFit/>
          </a:bodyPr>
          <a:lstStyle/>
          <a:p>
            <a:pPr algn="ctr"/>
            <a:r>
              <a:rPr lang="it-IT" sz="3600" dirty="0">
                <a:solidFill>
                  <a:schemeClr val="tx1">
                    <a:lumMod val="50000"/>
                    <a:lumOff val="50000"/>
                  </a:schemeClr>
                </a:solidFill>
                <a:latin typeface="Arial Black" pitchFamily="34" charset="0"/>
              </a:rPr>
              <a:t>La deontologia nella </a:t>
            </a:r>
            <a:r>
              <a:rPr lang="it-IT" sz="3600" dirty="0" smtClean="0">
                <a:solidFill>
                  <a:schemeClr val="tx1">
                    <a:lumMod val="50000"/>
                    <a:lumOff val="50000"/>
                  </a:schemeClr>
                </a:solidFill>
                <a:latin typeface="Arial Black" pitchFamily="34" charset="0"/>
              </a:rPr>
              <a:t>professione</a:t>
            </a:r>
            <a:endParaRPr lang="it-IT" sz="3200" b="1" dirty="0">
              <a:solidFill>
                <a:schemeClr val="tx1">
                  <a:lumMod val="50000"/>
                  <a:lumOff val="50000"/>
                </a:schemeClr>
              </a:solidFill>
              <a:latin typeface="Arial Black" pitchFamily="34" charset="0"/>
            </a:endParaRPr>
          </a:p>
        </p:txBody>
      </p:sp>
      <p:sp>
        <p:nvSpPr>
          <p:cNvPr id="12289" name="Rectangle 1"/>
          <p:cNvSpPr>
            <a:spLocks noChangeArrowheads="1"/>
          </p:cNvSpPr>
          <p:nvPr/>
        </p:nvSpPr>
        <p:spPr bwMode="auto">
          <a:xfrm>
            <a:off x="285720" y="1285860"/>
            <a:ext cx="8572560" cy="43088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2400" b="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Il Consulente in Infortunistica Stradale ha una serie di </a:t>
            </a:r>
            <a:r>
              <a:rPr kumimoji="0" lang="it-IT" sz="2400" b="1" u="sng" strike="noStrike" cap="none" normalizeH="0" baseline="0" dirty="0" smtClean="0">
                <a:ln>
                  <a:noFill/>
                </a:ln>
                <a:solidFill>
                  <a:srgbClr val="FF0000"/>
                </a:solidFill>
                <a:effectLst/>
                <a:latin typeface="Arial Black" pitchFamily="34" charset="0"/>
                <a:ea typeface="Times New Roman" pitchFamily="18" charset="0"/>
                <a:cs typeface="Times New Roman" pitchFamily="18" charset="0"/>
              </a:rPr>
              <a:t>doveri morali</a:t>
            </a:r>
            <a:r>
              <a:rPr kumimoji="0" lang="it-IT" sz="2400" b="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da rispettare, sia</a:t>
            </a:r>
            <a:r>
              <a:rPr kumimoji="0" lang="it-IT" sz="2400" b="0" u="none" strike="noStrike" cap="none" normalizeH="0" dirty="0" smtClean="0">
                <a:ln>
                  <a:noFill/>
                </a:ln>
                <a:solidFill>
                  <a:schemeClr val="tx1"/>
                </a:solidFill>
                <a:effectLst/>
                <a:latin typeface="Arial Black" pitchFamily="34" charset="0"/>
                <a:ea typeface="Times New Roman" pitchFamily="18" charset="0"/>
                <a:cs typeface="Times New Roman" pitchFamily="18" charset="0"/>
              </a:rPr>
              <a:t> verso se stesso che verso altri soggetti; in particolare, </a:t>
            </a:r>
            <a:r>
              <a:rPr kumimoji="0" lang="it-IT" sz="2400" b="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deve essere un operatore veramente esperto nel suo campo, praticando la professione in totale indipendenza ed assumendosi la completa responsabilità degli atti svolti.</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lang="it-IT" sz="2400" dirty="0" smtClean="0">
                <a:latin typeface="Arial Black" pitchFamily="34" charset="0"/>
                <a:cs typeface="Times New Roman" pitchFamily="18" charset="0"/>
              </a:rPr>
              <a:t>Il codice deontologico, di seguito esposto, costituisce parte integrante degli impegni che il  Consulente assume nello svolgimento della professione.</a:t>
            </a:r>
            <a:endParaRPr kumimoji="0" lang="it-IT" sz="2400" b="0" u="none" strike="noStrike" cap="none" normalizeH="0" baseline="0" dirty="0" smtClean="0">
              <a:ln>
                <a:noFill/>
              </a:ln>
              <a:solidFill>
                <a:schemeClr val="tx1"/>
              </a:solidFill>
              <a:effectLst/>
              <a:latin typeface="Arial Black" pitchFamily="34" charset="0"/>
              <a:cs typeface="Arial" pitchFamily="34" charset="0"/>
            </a:endParaRPr>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88" y="5734893"/>
            <a:ext cx="86566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asellaDiTesto 3"/>
          <p:cNvSpPr txBox="1">
            <a:spLocks noChangeArrowheads="1"/>
          </p:cNvSpPr>
          <p:nvPr/>
        </p:nvSpPr>
        <p:spPr bwMode="auto">
          <a:xfrm>
            <a:off x="571472" y="1285860"/>
            <a:ext cx="8001056" cy="3416320"/>
          </a:xfrm>
          <a:prstGeom prst="rect">
            <a:avLst/>
          </a:prstGeom>
          <a:noFill/>
          <a:ln w="9525">
            <a:noFill/>
            <a:miter lim="800000"/>
            <a:headEnd/>
            <a:tailEnd/>
          </a:ln>
        </p:spPr>
        <p:txBody>
          <a:bodyPr wrap="square">
            <a:spAutoFit/>
          </a:bodyPr>
          <a:lstStyle/>
          <a:p>
            <a:pPr algn="ctr"/>
            <a:r>
              <a:rPr lang="it-IT" sz="2400" dirty="0" smtClean="0">
                <a:latin typeface="Arial Black" pitchFamily="34" charset="0"/>
              </a:rPr>
              <a:t>Il Consulente in Infortunistica Stradale ha una serie di doveri morali nei confronti dei seguenti soggetti:</a:t>
            </a:r>
          </a:p>
          <a:p>
            <a:pPr algn="ctr"/>
            <a:endParaRPr lang="it-IT" sz="2400" dirty="0" smtClean="0">
              <a:latin typeface="Arial Black" pitchFamily="34" charset="0"/>
            </a:endParaRPr>
          </a:p>
          <a:p>
            <a:pPr algn="ctr">
              <a:buFontTx/>
              <a:buChar char="-"/>
            </a:pPr>
            <a:r>
              <a:rPr lang="it-IT" sz="2400" dirty="0" smtClean="0">
                <a:latin typeface="Arial Black" pitchFamily="34" charset="0"/>
              </a:rPr>
              <a:t> verso se stesso;</a:t>
            </a:r>
          </a:p>
          <a:p>
            <a:pPr algn="ctr">
              <a:buFontTx/>
              <a:buChar char="-"/>
            </a:pPr>
            <a:r>
              <a:rPr lang="it-IT" sz="2400" dirty="0" smtClean="0">
                <a:latin typeface="Arial Black" pitchFamily="34" charset="0"/>
              </a:rPr>
              <a:t> verso i mandanti;</a:t>
            </a:r>
          </a:p>
          <a:p>
            <a:pPr algn="ctr"/>
            <a:r>
              <a:rPr lang="it-IT" sz="2400" dirty="0" smtClean="0">
                <a:latin typeface="Arial Black" pitchFamily="34" charset="0"/>
              </a:rPr>
              <a:t>- verso le vittime del danno;</a:t>
            </a:r>
          </a:p>
          <a:p>
            <a:pPr algn="ctr"/>
            <a:r>
              <a:rPr lang="it-IT" sz="2400" dirty="0" smtClean="0">
                <a:latin typeface="Arial Black" pitchFamily="34" charset="0"/>
              </a:rPr>
              <a:t>- verso i riparatori;</a:t>
            </a:r>
          </a:p>
          <a:p>
            <a:pPr algn="ctr"/>
            <a:r>
              <a:rPr lang="it-IT" sz="2400" dirty="0" smtClean="0">
                <a:latin typeface="Arial Black" pitchFamily="34" charset="0"/>
              </a:rPr>
              <a:t>- verso i colleghi.</a:t>
            </a:r>
            <a:endParaRPr lang="it-IT" sz="2400" dirty="0">
              <a:latin typeface="Arial Black" pitchFamily="34" charset="0"/>
            </a:endParaRPr>
          </a:p>
        </p:txBody>
      </p:sp>
      <p:sp>
        <p:nvSpPr>
          <p:cNvPr id="11269" name="CasellaDiTesto 7"/>
          <p:cNvSpPr txBox="1">
            <a:spLocks noChangeArrowheads="1"/>
          </p:cNvSpPr>
          <p:nvPr/>
        </p:nvSpPr>
        <p:spPr bwMode="auto">
          <a:xfrm>
            <a:off x="285720" y="500042"/>
            <a:ext cx="8501121" cy="646331"/>
          </a:xfrm>
          <a:prstGeom prst="rect">
            <a:avLst/>
          </a:prstGeom>
          <a:noFill/>
          <a:ln w="9525">
            <a:noFill/>
            <a:miter lim="800000"/>
            <a:headEnd/>
            <a:tailEnd/>
          </a:ln>
        </p:spPr>
        <p:txBody>
          <a:bodyPr wrap="square">
            <a:spAutoFit/>
          </a:bodyPr>
          <a:lstStyle/>
          <a:p>
            <a:pPr algn="ctr"/>
            <a:r>
              <a:rPr lang="it-IT" sz="3600" dirty="0">
                <a:solidFill>
                  <a:schemeClr val="tx1">
                    <a:lumMod val="50000"/>
                    <a:lumOff val="50000"/>
                  </a:schemeClr>
                </a:solidFill>
                <a:latin typeface="Arial Black" pitchFamily="34" charset="0"/>
              </a:rPr>
              <a:t>Doveri morali del </a:t>
            </a:r>
            <a:r>
              <a:rPr lang="it-IT" sz="3600" dirty="0" smtClean="0">
                <a:solidFill>
                  <a:schemeClr val="tx1">
                    <a:lumMod val="50000"/>
                    <a:lumOff val="50000"/>
                  </a:schemeClr>
                </a:solidFill>
                <a:latin typeface="Arial Black" pitchFamily="34" charset="0"/>
              </a:rPr>
              <a:t>Consulente</a:t>
            </a:r>
            <a:endParaRPr lang="it-IT" sz="3600" dirty="0">
              <a:solidFill>
                <a:schemeClr val="tx1">
                  <a:lumMod val="50000"/>
                  <a:lumOff val="50000"/>
                </a:schemeClr>
              </a:solidFill>
              <a:latin typeface="Arial Black" pitchFamily="34" charset="0"/>
            </a:endParaRPr>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88" y="5734893"/>
            <a:ext cx="86566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86&quot;/&gt;&lt;/object&gt;&lt;object type=&quot;3&quot; unique_id=&quot;10005&quot;&gt;&lt;property id=&quot;20148&quot; value=&quot;5&quot;/&gt;&lt;property id=&quot;20300&quot; value=&quot;Slide 2&quot;/&gt;&lt;property id=&quot;20307&quot; value=&quot;274&quot;/&gt;&lt;/object&gt;&lt;object type=&quot;3&quot; unique_id=&quot;10006&quot;&gt;&lt;property id=&quot;20148&quot; value=&quot;5&quot;/&gt;&lt;property id=&quot;20300&quot; value=&quot;Slide 3&quot;/&gt;&lt;property id=&quot;20307&quot; value=&quot;257&quot;/&gt;&lt;/object&gt;&lt;object type=&quot;3&quot; unique_id=&quot;10007&quot;&gt;&lt;property id=&quot;20148&quot; value=&quot;5&quot;/&gt;&lt;property id=&quot;20300&quot; value=&quot;Slide 4&quot;/&gt;&lt;property id=&quot;20307&quot; value=&quot;259&quot;/&gt;&lt;/object&gt;&lt;object type=&quot;3&quot; unique_id=&quot;10008&quot;&gt;&lt;property id=&quot;20148&quot; value=&quot;5&quot;/&gt;&lt;property id=&quot;20300&quot; value=&quot;Slide 5&quot;/&gt;&lt;property id=&quot;20307&quot; value=&quot;276&quot;/&gt;&lt;/object&gt;&lt;object type=&quot;3&quot; unique_id=&quot;10009&quot;&gt;&lt;property id=&quot;20148&quot; value=&quot;5&quot;/&gt;&lt;property id=&quot;20300&quot; value=&quot;Slide 6&quot;/&gt;&lt;property id=&quot;20307&quot; value=&quot;258&quot;/&gt;&lt;/object&gt;&lt;object type=&quot;3&quot; unique_id=&quot;10010&quot;&gt;&lt;property id=&quot;20148&quot; value=&quot;5&quot;/&gt;&lt;property id=&quot;20300&quot; value=&quot;Slide 7&quot;/&gt;&lt;property id=&quot;20307&quot; value=&quot;277&quot;/&gt;&lt;/object&gt;&lt;object type=&quot;3&quot; unique_id=&quot;10011&quot;&gt;&lt;property id=&quot;20148&quot; value=&quot;5&quot;/&gt;&lt;property id=&quot;20300&quot; value=&quot;Slide 8&quot;/&gt;&lt;property id=&quot;20307&quot; value=&quot;260&quot;/&gt;&lt;/object&gt;&lt;object type=&quot;3&quot; unique_id=&quot;10012&quot;&gt;&lt;property id=&quot;20148&quot; value=&quot;5&quot;/&gt;&lt;property id=&quot;20300&quot; value=&quot;Slide 9&quot;/&gt;&lt;property id=&quot;20307&quot; value=&quot;261&quot;/&gt;&lt;/object&gt;&lt;object type=&quot;3&quot; unique_id=&quot;10013&quot;&gt;&lt;property id=&quot;20148&quot; value=&quot;5&quot;/&gt;&lt;property id=&quot;20300&quot; value=&quot;Slide 10&quot;/&gt;&lt;property id=&quot;20307&quot; value=&quot;278&quot;/&gt;&lt;/object&gt;&lt;object type=&quot;3&quot; unique_id=&quot;10014&quot;&gt;&lt;property id=&quot;20148&quot; value=&quot;5&quot;/&gt;&lt;property id=&quot;20300&quot; value=&quot;Slide 11&quot;/&gt;&lt;property id=&quot;20307&quot; value=&quot;279&quot;/&gt;&lt;/object&gt;&lt;object type=&quot;3&quot; unique_id=&quot;10015&quot;&gt;&lt;property id=&quot;20148&quot; value=&quot;5&quot;/&gt;&lt;property id=&quot;20300&quot; value=&quot;Slide 12&quot;/&gt;&lt;property id=&quot;20307&quot; value=&quot;280&quot;/&gt;&lt;/object&gt;&lt;object type=&quot;3&quot; unique_id=&quot;10016&quot;&gt;&lt;property id=&quot;20148&quot; value=&quot;5&quot;/&gt;&lt;property id=&quot;20300&quot; value=&quot;Slide 13&quot;/&gt;&lt;property id=&quot;20307&quot; value=&quot;281&quot;/&gt;&lt;/object&gt;&lt;object type=&quot;3&quot; unique_id=&quot;10017&quot;&gt;&lt;property id=&quot;20148&quot; value=&quot;5&quot;/&gt;&lt;property id=&quot;20300&quot; value=&quot;Slide 14&quot;/&gt;&lt;property id=&quot;20307&quot; value=&quot;282&quot;/&gt;&lt;/object&gt;&lt;object type=&quot;3&quot; unique_id=&quot;10018&quot;&gt;&lt;property id=&quot;20148&quot; value=&quot;5&quot;/&gt;&lt;property id=&quot;20300&quot; value=&quot;Slide 15&quot;/&gt;&lt;property id=&quot;20307&quot; value=&quot;283&quot;/&gt;&lt;/object&gt;&lt;object type=&quot;3&quot; unique_id=&quot;10019&quot;&gt;&lt;property id=&quot;20148&quot; value=&quot;5&quot;/&gt;&lt;property id=&quot;20300&quot; value=&quot;Slide 16&quot;/&gt;&lt;property id=&quot;20307&quot; value=&quot;284&quot;/&gt;&lt;/object&gt;&lt;object type=&quot;3&quot; unique_id=&quot;10020&quot;&gt;&lt;property id=&quot;20148&quot; value=&quot;5&quot;/&gt;&lt;property id=&quot;20300&quot; value=&quot;Slide 17&quot;/&gt;&lt;property id=&quot;20307&quot; value=&quot;270&quot;/&gt;&lt;/object&gt;&lt;object type=&quot;3&quot; unique_id=&quot;10021&quot;&gt;&lt;property id=&quot;20148&quot; value=&quot;5&quot;/&gt;&lt;property id=&quot;20300&quot; value=&quot;Slide 18&quot;/&gt;&lt;property id=&quot;20307&quot; value=&quot;272&quot;/&gt;&lt;/object&gt;&lt;object type=&quot;3&quot; unique_id=&quot;10022&quot;&gt;&lt;property id=&quot;20148&quot; value=&quot;5&quot;/&gt;&lt;property id=&quot;20300&quot; value=&quot;Slide 19&quot;/&gt;&lt;property id=&quot;20307&quot; value=&quot;285&quot;/&gt;&lt;/object&gt;&lt;object type=&quot;3&quot; unique_id=&quot;10023&quot;&gt;&lt;property id=&quot;20148&quot; value=&quot;5&quot;/&gt;&lt;property id=&quot;20300&quot; value=&quot;Slide 20&quot;/&gt;&lt;property id=&quot;20307&quot; value=&quot;275&quot;/&gt;&lt;/object&gt;&lt;/object&gt;&lt;/object&gt;&lt;/database&gt;"/>
  <p:tag name="SECTOMILLISECCONVERTED" val="1"/>
</p:tagLst>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1581</TotalTime>
  <Words>1606</Words>
  <Application>Microsoft Office PowerPoint</Application>
  <PresentationFormat>Presentazione su schermo (4:3)</PresentationFormat>
  <Paragraphs>139</Paragraphs>
  <Slides>20</Slides>
  <Notes>1</Notes>
  <HiddenSlides>0</HiddenSlides>
  <MMClips>0</MMClips>
  <ScaleCrop>false</ScaleCrop>
  <HeadingPairs>
    <vt:vector size="4" baseType="variant">
      <vt:variant>
        <vt:lpstr>Tema</vt:lpstr>
      </vt:variant>
      <vt:variant>
        <vt:i4>2</vt:i4>
      </vt:variant>
      <vt:variant>
        <vt:lpstr>Titoli diapositive</vt:lpstr>
      </vt:variant>
      <vt:variant>
        <vt:i4>20</vt:i4>
      </vt:variant>
    </vt:vector>
  </HeadingPairs>
  <TitlesOfParts>
    <vt:vector size="22" baseType="lpstr">
      <vt:lpstr>Tema di Office</vt:lpstr>
      <vt:lpstr>1_Tema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privato</dc:creator>
  <cp:lastModifiedBy>Patrizia</cp:lastModifiedBy>
  <cp:revision>244</cp:revision>
  <dcterms:created xsi:type="dcterms:W3CDTF">2010-09-09T16:27:16Z</dcterms:created>
  <dcterms:modified xsi:type="dcterms:W3CDTF">2017-06-05T12:37:14Z</dcterms:modified>
</cp:coreProperties>
</file>